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Roboto"/>
      <p:regular r:id="rId22"/>
      <p:bold r:id="rId23"/>
      <p:italic r:id="rId24"/>
      <p:boldItalic r:id="rId25"/>
    </p:embeddedFont>
    <p:embeddedFont>
      <p:font typeface="Montserra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Robo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faforms.com/4927064" TargetMode="External"/><Relationship Id="rId3" Type="http://schemas.openxmlformats.org/officeDocument/2006/relationships/hyperlink" Target="https://www.tfaforms.com/492706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faforms.com/492706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a44f1239c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ea44f1239c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4:10-4:25</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15-minutes (organizational peer groups)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are going to break out with your organizational colleagues.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US" u="sng"/>
              <a:t>With your peer coaches....</a:t>
            </a:r>
            <a:endParaRPr b="1" u="sng"/>
          </a:p>
          <a:p>
            <a:pPr indent="0" lvl="0" marL="0" rtl="0" algn="l">
              <a:spcBef>
                <a:spcPts val="0"/>
              </a:spcBef>
              <a:spcAft>
                <a:spcPts val="0"/>
              </a:spcAft>
              <a:buClr>
                <a:schemeClr val="dk1"/>
              </a:buClr>
              <a:buSzPts val="1100"/>
              <a:buFont typeface="Arial"/>
              <a:buNone/>
            </a:pPr>
            <a:r>
              <a:t/>
            </a:r>
            <a:endParaRPr b="1" u="sng"/>
          </a:p>
          <a:p>
            <a:pPr indent="0" lvl="0" marL="0" rtl="0" algn="l">
              <a:spcBef>
                <a:spcPts val="0"/>
              </a:spcBef>
              <a:spcAft>
                <a:spcPts val="0"/>
              </a:spcAft>
              <a:buClr>
                <a:schemeClr val="dk1"/>
              </a:buClr>
              <a:buSzPts val="1100"/>
              <a:buFont typeface="Arial"/>
              <a:buNone/>
            </a:pPr>
            <a:r>
              <a:rPr lang="en-US"/>
              <a:t>READ SLIDE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We will take 15 minutes for this community learning activity </a:t>
            </a:r>
            <a:endParaRPr b="1"/>
          </a:p>
          <a:p>
            <a:pPr indent="0" lvl="0" marL="0" rtl="0" algn="l">
              <a:spcBef>
                <a:spcPts val="0"/>
              </a:spcBef>
              <a:spcAft>
                <a:spcPts val="0"/>
              </a:spcAft>
              <a:buNone/>
            </a:pPr>
            <a:r>
              <a:rPr b="1" lang="en-US"/>
              <a:t>Someone should take notes</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MY CONNECTING POINTS</a:t>
            </a:r>
            <a:endParaRPr b="1"/>
          </a:p>
          <a:p>
            <a:pPr indent="-298450" lvl="0" marL="457200" rtl="0" algn="l">
              <a:spcBef>
                <a:spcPts val="0"/>
              </a:spcBef>
              <a:spcAft>
                <a:spcPts val="0"/>
              </a:spcAft>
              <a:buSzPts val="1100"/>
              <a:buChar char="●"/>
            </a:pPr>
            <a:r>
              <a:rPr b="1" lang="en-US"/>
              <a:t>Sign up for coaching </a:t>
            </a:r>
            <a:endParaRPr b="1"/>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2900">
                <a:solidFill>
                  <a:schemeClr val="lt1"/>
                </a:solidFill>
                <a:latin typeface="Montserrat"/>
                <a:ea typeface="Montserrat"/>
                <a:cs typeface="Montserrat"/>
                <a:sym typeface="Montserrat"/>
              </a:rPr>
              <a:t>sure 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a44f1239c_0_4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ea44f1239c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4:25-4:30</a:t>
            </a:r>
            <a:endParaRPr>
              <a:solidFill>
                <a:srgbClr val="19105F"/>
              </a:solidFill>
            </a:endParaRPr>
          </a:p>
          <a:p>
            <a:pPr indent="0" lvl="0" marL="0" rtl="0" algn="l">
              <a:spcBef>
                <a:spcPts val="0"/>
              </a:spcBef>
              <a:spcAft>
                <a:spcPts val="0"/>
              </a:spcAft>
              <a:buNone/>
            </a:pPr>
            <a:r>
              <a:rPr lang="en-US">
                <a:solidFill>
                  <a:srgbClr val="19105F"/>
                </a:solidFill>
              </a:rPr>
              <a:t>5-minutes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ef1c29de2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ef1c29de2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4:45-5:00</a:t>
            </a:r>
            <a:endParaRPr/>
          </a:p>
          <a:p>
            <a:pPr indent="0" lvl="0" marL="0" rtl="0" algn="l">
              <a:spcBef>
                <a:spcPts val="0"/>
              </a:spcBef>
              <a:spcAft>
                <a:spcPts val="0"/>
              </a:spcAft>
              <a:buNone/>
            </a:pPr>
            <a:r>
              <a:rPr lang="en-US">
                <a:solidFill>
                  <a:srgbClr val="19105F"/>
                </a:solidFill>
              </a:rPr>
              <a:t>15-minutes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f1c29de20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f1c29de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4:35-4:45</a:t>
            </a:r>
            <a:endParaRPr>
              <a:solidFill>
                <a:srgbClr val="19105F"/>
              </a:solidFill>
            </a:endParaRPr>
          </a:p>
          <a:p>
            <a:pPr indent="0" lvl="0" marL="0" rtl="0" algn="l">
              <a:spcBef>
                <a:spcPts val="0"/>
              </a:spcBef>
              <a:spcAft>
                <a:spcPts val="0"/>
              </a:spcAft>
              <a:buClr>
                <a:schemeClr val="dk1"/>
              </a:buClr>
              <a:buSzPts val="1100"/>
              <a:buFont typeface="Arial"/>
              <a:buNone/>
            </a:pPr>
            <a:r>
              <a:rPr lang="en-US">
                <a:solidFill>
                  <a:srgbClr val="19105F"/>
                </a:solidFill>
              </a:rPr>
              <a:t>10-minutes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Katherine drop the link in the chat.:  https://www.tfaforms.com/4928587</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f03aa22a3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ef03aa22a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4:30-4:35</a:t>
            </a:r>
            <a:endParaRPr>
              <a:solidFill>
                <a:srgbClr val="19105F"/>
              </a:solidFill>
            </a:endParaRPr>
          </a:p>
          <a:p>
            <a:pPr indent="0" lvl="0" marL="0" rtl="0" algn="l">
              <a:spcBef>
                <a:spcPts val="0"/>
              </a:spcBef>
              <a:spcAft>
                <a:spcPts val="0"/>
              </a:spcAft>
              <a:buClr>
                <a:schemeClr val="dk1"/>
              </a:buClr>
              <a:buSzPts val="1100"/>
              <a:buFont typeface="Arial"/>
              <a:buNone/>
            </a:pPr>
            <a:r>
              <a:rPr lang="en-US">
                <a:solidFill>
                  <a:srgbClr val="19105F"/>
                </a:solidFill>
              </a:rPr>
              <a:t>5-minutes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501650" lvl="0" marL="457200" rtl="0" algn="l">
              <a:lnSpc>
                <a:spcPct val="115000"/>
              </a:lnSpc>
              <a:spcBef>
                <a:spcPts val="0"/>
              </a:spcBef>
              <a:spcAft>
                <a:spcPts val="0"/>
              </a:spcAft>
              <a:buClr>
                <a:srgbClr val="19105E"/>
              </a:buClr>
              <a:buSzPts val="4300"/>
              <a:buFont typeface="Montserrat"/>
              <a:buChar char="●"/>
            </a:pPr>
            <a:r>
              <a:rPr lang="en-US" sz="4300">
                <a:solidFill>
                  <a:srgbClr val="19105E"/>
                </a:solidFill>
                <a:latin typeface="Montserrat"/>
                <a:ea typeface="Montserrat"/>
                <a:cs typeface="Montserrat"/>
                <a:sym typeface="Montserrat"/>
              </a:rPr>
              <a:t>Seize the Coaching Opportunity to dig in Wed, Sept 13 at 12pm, FR Sept 15 at 10am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e6d3fa63eb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e6d3fa63e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en-US">
                <a:solidFill>
                  <a:srgbClr val="19105F"/>
                </a:solidFill>
              </a:rPr>
              <a:t>4:50-4:55</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a44f1239c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Follow up: </a:t>
            </a:r>
            <a:endParaRPr/>
          </a:p>
          <a:p>
            <a:pPr indent="-298450" lvl="1" marL="914400" rtl="0" algn="l">
              <a:spcBef>
                <a:spcPts val="0"/>
              </a:spcBef>
              <a:spcAft>
                <a:spcPts val="0"/>
              </a:spcAft>
              <a:buSzPts val="1100"/>
              <a:buChar char="○"/>
            </a:pPr>
            <a:r>
              <a:rPr lang="en-US"/>
              <a:t>MOC </a:t>
            </a:r>
            <a:endParaRPr/>
          </a:p>
          <a:p>
            <a:pPr indent="-298450" lvl="1" marL="914400" rtl="0" algn="l">
              <a:spcBef>
                <a:spcPts val="0"/>
              </a:spcBef>
              <a:spcAft>
                <a:spcPts val="0"/>
              </a:spcAft>
              <a:buSzPts val="1100"/>
              <a:buChar char="○"/>
            </a:pPr>
            <a:r>
              <a:rPr lang="en-US"/>
              <a:t>Read Aloud: Sonadores https://www.lafuerzadefamilias.org/read-aloud/sonadores/</a:t>
            </a:r>
            <a:endParaRPr/>
          </a:p>
        </p:txBody>
      </p:sp>
      <p:sp>
        <p:nvSpPr>
          <p:cNvPr id="244" name="Google Shape;244;gea44f1239c_0_4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d600c14b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d600c14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3-3:05 </a:t>
            </a:r>
            <a:endParaRPr/>
          </a:p>
          <a:p>
            <a:pPr indent="0" lvl="0" marL="0" rtl="0" algn="l">
              <a:spcBef>
                <a:spcPts val="0"/>
              </a:spcBef>
              <a:spcAft>
                <a:spcPts val="0"/>
              </a:spcAft>
              <a:buNone/>
            </a:pPr>
            <a:r>
              <a:rPr lang="en-US"/>
              <a:t>5-minutes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MUSIC: https://youtu.be/9aRZLbZFeLU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a44f1239c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a44f123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3:05-3:25</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20-minutes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Welcome back to our Community Living Room.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Today we are talking about VOICE!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voice is so important to the young developing brain- talking to babies let’s them know you care about their thoughts- babies can already recognize their mother’s voice when they are born. Voice, smell and touch.  Developing voice is a human’s work.</a:t>
            </a:r>
            <a:endParaRPr/>
          </a:p>
          <a:p>
            <a:pPr indent="0" lvl="0" marL="0" rtl="0" algn="l">
              <a:spcBef>
                <a:spcPts val="0"/>
              </a:spcBef>
              <a:spcAft>
                <a:spcPts val="0"/>
              </a:spcAft>
              <a:buNone/>
            </a:pPr>
            <a:r>
              <a:t/>
            </a:r>
            <a:endParaRPr/>
          </a:p>
          <a:p>
            <a:pPr indent="-298450" lvl="0" marL="457200" rtl="0" algn="l">
              <a:spcBef>
                <a:spcPts val="0"/>
              </a:spcBef>
              <a:spcAft>
                <a:spcPts val="0"/>
              </a:spcAft>
              <a:buClr>
                <a:schemeClr val="dk1"/>
              </a:buClr>
              <a:buSzPts val="1100"/>
              <a:buAutoNum type="arabicPeriod"/>
            </a:pPr>
            <a:r>
              <a:rPr lang="en-US">
                <a:solidFill>
                  <a:schemeClr val="dk1"/>
                </a:solidFill>
              </a:rPr>
              <a:t>Opening circle is going to tell us your name and something you love of our life. Do more than tell us- show us by emphasizing the word LOVE. </a:t>
            </a:r>
            <a:endParaRPr>
              <a:solidFill>
                <a:schemeClr val="dk1"/>
              </a:solidFill>
            </a:endParaRPr>
          </a:p>
          <a:p>
            <a:pPr indent="-298450" lvl="0" marL="457200" rtl="0" algn="l">
              <a:spcBef>
                <a:spcPts val="0"/>
              </a:spcBef>
              <a:spcAft>
                <a:spcPts val="0"/>
              </a:spcAft>
              <a:buClr>
                <a:schemeClr val="dk1"/>
              </a:buClr>
              <a:buSzPts val="1100"/>
              <a:buAutoNum type="arabicPeriod"/>
            </a:pPr>
            <a:r>
              <a:rPr lang="en-US">
                <a:solidFill>
                  <a:schemeClr val="dk1"/>
                </a:solidFill>
              </a:rPr>
              <a:t>Then tell us the name of your favorite creature.</a:t>
            </a:r>
            <a:endParaRPr>
              <a:solidFill>
                <a:schemeClr val="dk1"/>
              </a:solidFill>
            </a:endParaRPr>
          </a:p>
          <a:p>
            <a:pPr indent="0" lvl="0" marL="0" rtl="0" algn="l">
              <a:spcBef>
                <a:spcPts val="0"/>
              </a:spcBef>
              <a:spcAft>
                <a:spcPts val="0"/>
              </a:spcAft>
              <a:buNone/>
            </a:pPr>
            <a:r>
              <a:rPr lang="en-US">
                <a:solidFill>
                  <a:schemeClr val="dk1"/>
                </a:solidFill>
              </a:rPr>
              <a:t>then tag someone.</a:t>
            </a:r>
            <a:endParaRPr>
              <a:solidFill>
                <a:schemeClr val="dk1"/>
              </a:solidFill>
            </a:endParaRPr>
          </a:p>
          <a:p>
            <a:pPr indent="-298450" lvl="0" marL="457200" rtl="0" algn="l">
              <a:spcBef>
                <a:spcPts val="0"/>
              </a:spcBef>
              <a:spcAft>
                <a:spcPts val="0"/>
              </a:spcAft>
              <a:buClr>
                <a:schemeClr val="dk1"/>
              </a:buClr>
              <a:buSzPts val="1100"/>
              <a:buAutoNum type="arabicPeriod"/>
            </a:pPr>
            <a:r>
              <a:rPr lang="en-US">
                <a:solidFill>
                  <a:schemeClr val="dk1"/>
                </a:solidFill>
              </a:rPr>
              <a:t>The person you tag will start their Opening with the sound they think your favorite creature might make. </a:t>
            </a:r>
            <a:endParaRPr>
              <a:solidFill>
                <a:schemeClr val="dk1"/>
              </a:solidFill>
            </a:endParaRPr>
          </a:p>
          <a:p>
            <a:pPr indent="-298450" lvl="0" marL="457200" rtl="0" algn="l">
              <a:spcBef>
                <a:spcPts val="0"/>
              </a:spcBef>
              <a:spcAft>
                <a:spcPts val="0"/>
              </a:spcAft>
              <a:buClr>
                <a:schemeClr val="dk1"/>
              </a:buClr>
              <a:buSzPts val="1100"/>
              <a:buAutoNum type="arabicPeriod"/>
            </a:pPr>
            <a:r>
              <a:rPr lang="en-US">
                <a:solidFill>
                  <a:schemeClr val="dk1"/>
                </a:solidFill>
              </a:rPr>
              <a:t>And your are goin to do this activity with all the confidence you can fake. Just plow right through it- be speedy and and don’t correct yourself-if you can;t think of the creature sound - make it up.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La Fuerza Team will start.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t>MEOW!</a:t>
            </a:r>
            <a:r>
              <a:rPr lang="en-US"/>
              <a:t> I’m Michelle- something I love about my life is that I’m and aunt to my twin nephews. My favorite creature is a Duck..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Q:What’s the value of starting each session with an appreciation?</a:t>
            </a:r>
            <a:endParaRPr b="1"/>
          </a:p>
          <a:p>
            <a:pPr indent="-298450" lvl="1" marL="914400" rtl="0" algn="l">
              <a:spcBef>
                <a:spcPts val="0"/>
              </a:spcBef>
              <a:spcAft>
                <a:spcPts val="0"/>
              </a:spcAft>
              <a:buSzPts val="1100"/>
              <a:buChar char="○"/>
            </a:pPr>
            <a:r>
              <a:rPr lang="en-US"/>
              <a:t>Gratitude practices do more than just uplift. </a:t>
            </a:r>
            <a:endParaRPr/>
          </a:p>
          <a:p>
            <a:pPr indent="-298450" lvl="1" marL="914400" rtl="0" algn="l">
              <a:spcBef>
                <a:spcPts val="0"/>
              </a:spcBef>
              <a:spcAft>
                <a:spcPts val="0"/>
              </a:spcAft>
              <a:buSzPts val="1100"/>
              <a:buChar char="○"/>
            </a:pPr>
            <a:r>
              <a:rPr lang="en-US"/>
              <a:t>As you are aware caregivers are navigating an interaction of issues and multiple barriers to feeling their powerful influence as their child’s most important person.</a:t>
            </a:r>
            <a:endParaRPr/>
          </a:p>
          <a:p>
            <a:pPr indent="-298450" lvl="1" marL="914400" rtl="0" algn="l">
              <a:spcBef>
                <a:spcPts val="0"/>
              </a:spcBef>
              <a:spcAft>
                <a:spcPts val="0"/>
              </a:spcAft>
              <a:buSzPts val="1100"/>
              <a:buChar char="○"/>
            </a:pPr>
            <a:r>
              <a:rPr lang="en-US"/>
              <a:t>Get our minds in the game- we all have something to contribute. </a:t>
            </a:r>
            <a:endParaRPr/>
          </a:p>
          <a:p>
            <a:pPr indent="-298450" lvl="1" marL="914400" rtl="0" algn="l">
              <a:spcBef>
                <a:spcPts val="0"/>
              </a:spcBef>
              <a:spcAft>
                <a:spcPts val="0"/>
              </a:spcAft>
              <a:buSzPts val="1100"/>
              <a:buChar char="○"/>
            </a:pPr>
            <a:r>
              <a:rPr lang="en-US"/>
              <a:t>This introduction is a story! A story we are telling about ourselves and the work of caring we all do.</a:t>
            </a:r>
            <a:endParaRPr/>
          </a:p>
          <a:p>
            <a:pPr indent="-298450" lvl="2" marL="1371600" rtl="0" algn="l">
              <a:spcBef>
                <a:spcPts val="0"/>
              </a:spcBef>
              <a:spcAft>
                <a:spcPts val="0"/>
              </a:spcAft>
              <a:buSzPts val="1100"/>
              <a:buChar char="■"/>
            </a:pPr>
            <a:r>
              <a:rPr lang="en-US"/>
              <a:t>Raise your hand if you worked hard today! Your work is hardwood- good work- important work.  </a:t>
            </a:r>
            <a:endParaRPr/>
          </a:p>
          <a:p>
            <a:pPr indent="-298450" lvl="2" marL="1371600" rtl="0" algn="l">
              <a:spcBef>
                <a:spcPts val="0"/>
              </a:spcBef>
              <a:spcAft>
                <a:spcPts val="0"/>
              </a:spcAft>
              <a:buSzPts val="1100"/>
              <a:buChar char="■"/>
            </a:pPr>
            <a:r>
              <a:rPr lang="en-US"/>
              <a:t>You made time join this community of practice- your individual strengths.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d600c14b8_1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d600c14b8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3:30-3:40</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10-minutes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1600"/>
              <a:t>WhatsApp Challenge- </a:t>
            </a:r>
            <a:r>
              <a:rPr b="1" lang="en-US" sz="1600"/>
              <a:t>DIFFICULT CONVERSATION</a:t>
            </a:r>
            <a:endParaRPr b="1" sz="1600"/>
          </a:p>
          <a:p>
            <a:pPr indent="0" lvl="0" marL="0" rtl="0" algn="l">
              <a:lnSpc>
                <a:spcPct val="115000"/>
              </a:lnSpc>
              <a:spcBef>
                <a:spcPts val="0"/>
              </a:spcBef>
              <a:spcAft>
                <a:spcPts val="0"/>
              </a:spcAft>
              <a:buClr>
                <a:schemeClr val="dk1"/>
              </a:buClr>
              <a:buSzPts val="1100"/>
              <a:buFont typeface="Arial"/>
              <a:buNone/>
            </a:pPr>
            <a:r>
              <a:t/>
            </a:r>
            <a:endParaRPr sz="1600"/>
          </a:p>
          <a:p>
            <a:pPr indent="0" lvl="0" marL="0" rtl="0" algn="l">
              <a:lnSpc>
                <a:spcPct val="115000"/>
              </a:lnSpc>
              <a:spcBef>
                <a:spcPts val="0"/>
              </a:spcBef>
              <a:spcAft>
                <a:spcPts val="0"/>
              </a:spcAft>
              <a:buClr>
                <a:schemeClr val="dk1"/>
              </a:buClr>
              <a:buSzPts val="1100"/>
              <a:buFont typeface="Arial"/>
              <a:buNone/>
            </a:pPr>
            <a:r>
              <a:rPr lang="en-US" sz="1600"/>
              <a:t>Q: What do you </a:t>
            </a:r>
            <a:r>
              <a:rPr lang="en-US" sz="1600"/>
              <a:t>consider</a:t>
            </a:r>
            <a:r>
              <a:rPr lang="en-US" sz="1600"/>
              <a:t> a difficult conversation? </a:t>
            </a:r>
            <a:endParaRPr sz="1600"/>
          </a:p>
          <a:p>
            <a:pPr indent="0" lvl="0" marL="0" rtl="0" algn="l">
              <a:lnSpc>
                <a:spcPct val="115000"/>
              </a:lnSpc>
              <a:spcBef>
                <a:spcPts val="0"/>
              </a:spcBef>
              <a:spcAft>
                <a:spcPts val="0"/>
              </a:spcAft>
              <a:buClr>
                <a:schemeClr val="dk1"/>
              </a:buClr>
              <a:buSzPts val="1100"/>
              <a:buFont typeface="Arial"/>
              <a:buNone/>
            </a:pPr>
            <a:r>
              <a:rPr lang="en-US" sz="1600"/>
              <a:t>Q: Have you facilitated a difficult conversation? If yes, what was difficult about it and how did you manage it?</a:t>
            </a:r>
            <a:endParaRPr sz="1600"/>
          </a:p>
          <a:p>
            <a:pPr indent="0" lvl="0" marL="0" rtl="0" algn="l">
              <a:lnSpc>
                <a:spcPct val="115000"/>
              </a:lnSpc>
              <a:spcBef>
                <a:spcPts val="0"/>
              </a:spcBef>
              <a:spcAft>
                <a:spcPts val="0"/>
              </a:spcAft>
              <a:buClr>
                <a:schemeClr val="dk1"/>
              </a:buClr>
              <a:buSzPts val="1100"/>
              <a:buFont typeface="Arial"/>
              <a:buNone/>
            </a:pPr>
            <a:r>
              <a:rPr lang="en-US" sz="1600"/>
              <a:t>Q: You were asked to find a facilitation resource</a:t>
            </a:r>
            <a:endParaRPr sz="1600"/>
          </a:p>
          <a:p>
            <a:pPr indent="0" lvl="0" marL="0" rtl="0" algn="l">
              <a:lnSpc>
                <a:spcPct val="115000"/>
              </a:lnSpc>
              <a:spcBef>
                <a:spcPts val="0"/>
              </a:spcBef>
              <a:spcAft>
                <a:spcPts val="0"/>
              </a:spcAft>
              <a:buClr>
                <a:schemeClr val="dk1"/>
              </a:buClr>
              <a:buSzPts val="1100"/>
              <a:buFont typeface="Arial"/>
              <a:buNone/>
            </a:pPr>
            <a:r>
              <a:t/>
            </a:r>
            <a:endParaRPr sz="1600"/>
          </a:p>
          <a:p>
            <a:pPr indent="-330200" lvl="0" marL="457200" rtl="0" algn="l">
              <a:lnSpc>
                <a:spcPct val="115000"/>
              </a:lnSpc>
              <a:spcBef>
                <a:spcPts val="0"/>
              </a:spcBef>
              <a:spcAft>
                <a:spcPts val="0"/>
              </a:spcAft>
              <a:buSzPts val="1600"/>
              <a:buChar char="●"/>
            </a:pPr>
            <a:r>
              <a:rPr lang="en-US" sz="1600"/>
              <a:t>Emotion high- triggering or sensitive topics</a:t>
            </a:r>
            <a:endParaRPr sz="1600"/>
          </a:p>
          <a:p>
            <a:pPr indent="-330200" lvl="0" marL="457200" rtl="0" algn="l">
              <a:lnSpc>
                <a:spcPct val="115000"/>
              </a:lnSpc>
              <a:spcBef>
                <a:spcPts val="0"/>
              </a:spcBef>
              <a:spcAft>
                <a:spcPts val="0"/>
              </a:spcAft>
              <a:buSzPts val="1600"/>
              <a:buChar char="●"/>
            </a:pPr>
            <a:r>
              <a:rPr lang="en-US" sz="1600"/>
              <a:t>Crying</a:t>
            </a:r>
            <a:endParaRPr sz="1600"/>
          </a:p>
          <a:p>
            <a:pPr indent="-330200" lvl="0" marL="457200" rtl="0" algn="l">
              <a:lnSpc>
                <a:spcPct val="115000"/>
              </a:lnSpc>
              <a:spcBef>
                <a:spcPts val="0"/>
              </a:spcBef>
              <a:spcAft>
                <a:spcPts val="0"/>
              </a:spcAft>
              <a:buSzPts val="1600"/>
              <a:buChar char="●"/>
            </a:pPr>
            <a:r>
              <a:rPr lang="en-US" sz="1600"/>
              <a:t>Argumentative</a:t>
            </a:r>
            <a:endParaRPr sz="1600"/>
          </a:p>
          <a:p>
            <a:pPr indent="-330200" lvl="0" marL="457200" rtl="0" algn="l">
              <a:lnSpc>
                <a:spcPct val="115000"/>
              </a:lnSpc>
              <a:spcBef>
                <a:spcPts val="0"/>
              </a:spcBef>
              <a:spcAft>
                <a:spcPts val="0"/>
              </a:spcAft>
              <a:buSzPts val="1600"/>
              <a:buChar char="●"/>
            </a:pPr>
            <a:r>
              <a:rPr lang="en-US" sz="1600"/>
              <a:t>Stories that take over</a:t>
            </a:r>
            <a:endParaRPr sz="1600"/>
          </a:p>
          <a:p>
            <a:pPr indent="-330200" lvl="0" marL="457200" rtl="0" algn="l">
              <a:lnSpc>
                <a:spcPct val="115000"/>
              </a:lnSpc>
              <a:spcBef>
                <a:spcPts val="0"/>
              </a:spcBef>
              <a:spcAft>
                <a:spcPts val="0"/>
              </a:spcAft>
              <a:buSzPts val="1600"/>
              <a:buChar char="●"/>
            </a:pPr>
            <a:r>
              <a:rPr lang="en-US" sz="1600"/>
              <a:t>Trauma</a:t>
            </a:r>
            <a:endParaRPr sz="1600"/>
          </a:p>
          <a:p>
            <a:pPr indent="0" lvl="0" marL="0" rtl="0" algn="l">
              <a:lnSpc>
                <a:spcPct val="115000"/>
              </a:lnSpc>
              <a:spcBef>
                <a:spcPts val="0"/>
              </a:spcBef>
              <a:spcAft>
                <a:spcPts val="0"/>
              </a:spcAft>
              <a:buNone/>
            </a:pPr>
            <a:r>
              <a:rPr lang="en-US" sz="1600"/>
              <a:t>TIPS</a:t>
            </a:r>
            <a:endParaRPr sz="1600"/>
          </a:p>
          <a:p>
            <a:pPr indent="-330200" lvl="0" marL="457200" rtl="0" algn="l">
              <a:lnSpc>
                <a:spcPct val="115000"/>
              </a:lnSpc>
              <a:spcBef>
                <a:spcPts val="0"/>
              </a:spcBef>
              <a:spcAft>
                <a:spcPts val="0"/>
              </a:spcAft>
              <a:buSzPts val="1600"/>
              <a:buChar char="●"/>
            </a:pPr>
            <a:r>
              <a:rPr lang="en-US" sz="1600"/>
              <a:t>Impact</a:t>
            </a:r>
            <a:r>
              <a:rPr lang="en-US" sz="1600"/>
              <a:t> of </a:t>
            </a:r>
            <a:r>
              <a:rPr lang="en-US" sz="1600"/>
              <a:t>Trauma</a:t>
            </a:r>
            <a:r>
              <a:rPr lang="en-US" sz="1600"/>
              <a:t> on a community</a:t>
            </a:r>
            <a:endParaRPr sz="1600"/>
          </a:p>
          <a:p>
            <a:pPr indent="-330200" lvl="0" marL="457200" rtl="0" algn="l">
              <a:lnSpc>
                <a:spcPct val="115000"/>
              </a:lnSpc>
              <a:spcBef>
                <a:spcPts val="0"/>
              </a:spcBef>
              <a:spcAft>
                <a:spcPts val="0"/>
              </a:spcAft>
              <a:buSzPts val="1600"/>
              <a:buChar char="●"/>
            </a:pPr>
            <a:r>
              <a:rPr lang="en-US" sz="1600"/>
              <a:t>Agreements</a:t>
            </a:r>
            <a:endParaRPr sz="1600"/>
          </a:p>
          <a:p>
            <a:pPr indent="-330200" lvl="0" marL="457200" rtl="0" algn="l">
              <a:lnSpc>
                <a:spcPct val="115000"/>
              </a:lnSpc>
              <a:spcBef>
                <a:spcPts val="0"/>
              </a:spcBef>
              <a:spcAft>
                <a:spcPts val="0"/>
              </a:spcAft>
              <a:buSzPts val="1600"/>
              <a:buChar char="●"/>
            </a:pPr>
            <a:r>
              <a:rPr lang="en-US" sz="1600"/>
              <a:t>Have a few key phone numbers handy- it helps to ask your partner organization- if you at at a school you </a:t>
            </a:r>
            <a:r>
              <a:rPr lang="en-US" sz="1600"/>
              <a:t>might</a:t>
            </a:r>
            <a:r>
              <a:rPr lang="en-US" sz="1600"/>
              <a:t> already have a person they can connect with. </a:t>
            </a:r>
            <a:endParaRPr sz="1600"/>
          </a:p>
          <a:p>
            <a:pPr indent="-330200" lvl="0" marL="457200" rtl="0" algn="l">
              <a:lnSpc>
                <a:spcPct val="115000"/>
              </a:lnSpc>
              <a:spcBef>
                <a:spcPts val="0"/>
              </a:spcBef>
              <a:spcAft>
                <a:spcPts val="0"/>
              </a:spcAft>
              <a:buSzPts val="1600"/>
              <a:buChar char="●"/>
            </a:pPr>
            <a:r>
              <a:rPr lang="en-US" sz="1600"/>
              <a:t>Modeling a short answer- written prompts help - to stay on track with time.</a:t>
            </a:r>
            <a:endParaRPr sz="1600"/>
          </a:p>
          <a:p>
            <a:pPr indent="-330200" lvl="0" marL="457200" rtl="0" algn="l">
              <a:lnSpc>
                <a:spcPct val="115000"/>
              </a:lnSpc>
              <a:spcBef>
                <a:spcPts val="0"/>
              </a:spcBef>
              <a:spcAft>
                <a:spcPts val="0"/>
              </a:spcAft>
              <a:buSzPts val="1600"/>
              <a:buChar char="●"/>
            </a:pPr>
            <a:r>
              <a:rPr b="1" lang="en-US" sz="1600">
                <a:solidFill>
                  <a:schemeClr val="dk1"/>
                </a:solidFill>
              </a:rPr>
              <a:t>BUILD ON THE COMMUNITY- allow them to broker resources</a:t>
            </a:r>
            <a:endParaRPr sz="1600"/>
          </a:p>
          <a:p>
            <a:pPr indent="-330200" lvl="0" marL="457200" rtl="0" algn="l">
              <a:lnSpc>
                <a:spcPct val="115000"/>
              </a:lnSpc>
              <a:spcBef>
                <a:spcPts val="0"/>
              </a:spcBef>
              <a:spcAft>
                <a:spcPts val="0"/>
              </a:spcAft>
              <a:buSzPts val="1600"/>
              <a:buChar char="●"/>
            </a:pPr>
            <a:r>
              <a:rPr lang="en-US" sz="1600"/>
              <a:t>Use the group- invite others to empathize by raising their hands, using emojis</a:t>
            </a:r>
            <a:endParaRPr sz="1600"/>
          </a:p>
          <a:p>
            <a:pPr indent="-330200" lvl="0" marL="457200" rtl="0" algn="l">
              <a:lnSpc>
                <a:spcPct val="115000"/>
              </a:lnSpc>
              <a:spcBef>
                <a:spcPts val="0"/>
              </a:spcBef>
              <a:spcAft>
                <a:spcPts val="0"/>
              </a:spcAft>
              <a:buSzPts val="1600"/>
              <a:buChar char="●"/>
            </a:pPr>
            <a:r>
              <a:rPr lang="en-US" sz="1600"/>
              <a:t>Use the group by getting advice from another </a:t>
            </a:r>
            <a:r>
              <a:rPr lang="en-US" sz="1600"/>
              <a:t>member</a:t>
            </a:r>
            <a:r>
              <a:rPr lang="en-US" sz="1600"/>
              <a:t> who has </a:t>
            </a:r>
            <a:r>
              <a:rPr lang="en-US" sz="1600"/>
              <a:t>navigated</a:t>
            </a:r>
            <a:r>
              <a:rPr lang="en-US" sz="1600"/>
              <a:t> a similar issue. “What katherine shared was very powerful? Has anyone here ever been in this situation? Can you offer her some encouragement?</a:t>
            </a:r>
            <a:endParaRPr sz="1600"/>
          </a:p>
          <a:p>
            <a:pPr indent="-330200" lvl="0" marL="457200" rtl="0" algn="l">
              <a:lnSpc>
                <a:spcPct val="115000"/>
              </a:lnSpc>
              <a:spcBef>
                <a:spcPts val="0"/>
              </a:spcBef>
              <a:spcAft>
                <a:spcPts val="0"/>
              </a:spcAft>
              <a:buSzPts val="1600"/>
              <a:buChar char="●"/>
            </a:pPr>
            <a:r>
              <a:rPr lang="en-US" sz="1600"/>
              <a:t>Is anyone aware of a resource for Katherine? Here at the school or in the community?</a:t>
            </a:r>
            <a:endParaRPr sz="1600"/>
          </a:p>
          <a:p>
            <a:pPr indent="-330200" lvl="0" marL="457200" rtl="0" algn="l">
              <a:lnSpc>
                <a:spcPct val="115000"/>
              </a:lnSpc>
              <a:spcBef>
                <a:spcPts val="0"/>
              </a:spcBef>
              <a:spcAft>
                <a:spcPts val="0"/>
              </a:spcAft>
              <a:buSzPts val="1600"/>
              <a:buChar char="●"/>
            </a:pPr>
            <a:r>
              <a:rPr lang="en-US" sz="1600"/>
              <a:t>Use the chat to share resources. That sounds </a:t>
            </a:r>
            <a:r>
              <a:rPr lang="en-US" sz="1600"/>
              <a:t>stressful</a:t>
            </a:r>
            <a:r>
              <a:rPr lang="en-US" sz="1600"/>
              <a:t> to navigate on your own- I will do research and get back to you.</a:t>
            </a:r>
            <a:endParaRPr sz="1600"/>
          </a:p>
          <a:p>
            <a:pPr indent="-330200" lvl="0" marL="457200" rtl="0" algn="l">
              <a:lnSpc>
                <a:spcPct val="115000"/>
              </a:lnSpc>
              <a:spcBef>
                <a:spcPts val="0"/>
              </a:spcBef>
              <a:spcAft>
                <a:spcPts val="0"/>
              </a:spcAft>
              <a:buSzPts val="1600"/>
              <a:buChar char="●"/>
            </a:pPr>
            <a:r>
              <a:rPr lang="en-US" sz="1600"/>
              <a:t>Whenever you want to offer advice- don’t ask a question of the group or the person.</a:t>
            </a:r>
            <a:endParaRPr sz="1600"/>
          </a:p>
          <a:p>
            <a:pPr indent="-330200" lvl="0" marL="457200" rtl="0" algn="l">
              <a:lnSpc>
                <a:spcPct val="115000"/>
              </a:lnSpc>
              <a:spcBef>
                <a:spcPts val="0"/>
              </a:spcBef>
              <a:spcAft>
                <a:spcPts val="0"/>
              </a:spcAft>
              <a:buSzPts val="1600"/>
              <a:buChar char="●"/>
            </a:pPr>
            <a:r>
              <a:rPr lang="en-US" sz="1600"/>
              <a:t>Go to a listen exchange or break out group.</a:t>
            </a:r>
            <a:endParaRPr sz="1600"/>
          </a:p>
          <a:p>
            <a:pPr indent="-330200" lvl="0" marL="457200" rtl="0" algn="l">
              <a:lnSpc>
                <a:spcPct val="115000"/>
              </a:lnSpc>
              <a:spcBef>
                <a:spcPts val="0"/>
              </a:spcBef>
              <a:spcAft>
                <a:spcPts val="0"/>
              </a:spcAft>
              <a:buSzPts val="1600"/>
              <a:buChar char="●"/>
            </a:pPr>
            <a:r>
              <a:rPr lang="en-US" sz="1600"/>
              <a:t>Encourage the group to support eachother.</a:t>
            </a:r>
            <a:endParaRPr sz="1600"/>
          </a:p>
          <a:p>
            <a:pPr indent="-330200" lvl="0" marL="457200" rtl="0" algn="l">
              <a:lnSpc>
                <a:spcPct val="115000"/>
              </a:lnSpc>
              <a:spcBef>
                <a:spcPts val="0"/>
              </a:spcBef>
              <a:spcAft>
                <a:spcPts val="0"/>
              </a:spcAft>
              <a:buSzPts val="1600"/>
              <a:buChar char="●"/>
            </a:pPr>
            <a:r>
              <a:rPr b="1" lang="en-US" sz="1600"/>
              <a:t>BUILD ON THE COMMUNITY- allow them to broker resources</a:t>
            </a:r>
            <a:endParaRPr b="1"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sz="2900">
                <a:solidFill>
                  <a:schemeClr val="lt1"/>
                </a:solidFill>
                <a:latin typeface="Montserrat"/>
                <a:ea typeface="Montserrat"/>
                <a:cs typeface="Montserrat"/>
                <a:sym typeface="Montserrat"/>
              </a:rPr>
              <a:t>sure 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e9955c11a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e9955c11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3:40-3:50</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10-minutes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rgbClr val="FF0000"/>
                </a:solidFill>
              </a:rPr>
              <a:t>End by mid-Oct</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Who is the facilitator(s)?</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What is your Target 2-week time period?</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Group Chat? WhatsApp?</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In-person or virtual?</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Have you signed up for coaching? </a:t>
            </a:r>
            <a:r>
              <a:rPr lang="en-US" sz="1300" u="sng">
                <a:solidFill>
                  <a:srgbClr val="0000FF"/>
                </a:solidFill>
                <a:hlinkClick r:id="rId2">
                  <a:extLst>
                    <a:ext uri="{A12FA001-AC4F-418D-AE19-62706E023703}">
                      <ahyp:hlinkClr val="tx"/>
                    </a:ext>
                  </a:extLst>
                </a:hlinkClick>
              </a:rPr>
              <a:t>https://www.tfaforms.com/4927064</a:t>
            </a:r>
            <a:r>
              <a:rPr lang="en-US" sz="1300">
                <a:solidFill>
                  <a:schemeClr val="dk1"/>
                </a:solidFill>
              </a:rPr>
              <a:t> </a:t>
            </a:r>
            <a:endParaRPr sz="1300">
              <a:solidFill>
                <a:schemeClr val="dk1"/>
              </a:solidFill>
            </a:endParaRPr>
          </a:p>
          <a:p>
            <a:pPr indent="-311150" lvl="0" marL="457200" rtl="0" algn="l">
              <a:spcBef>
                <a:spcPts val="0"/>
              </a:spcBef>
              <a:spcAft>
                <a:spcPts val="0"/>
              </a:spcAft>
              <a:buClr>
                <a:schemeClr val="dk1"/>
              </a:buClr>
              <a:buSzPts val="1300"/>
              <a:buChar char="●"/>
            </a:pPr>
            <a:r>
              <a:rPr lang="en-US" sz="1300">
                <a:solidFill>
                  <a:schemeClr val="dk1"/>
                </a:solidFill>
              </a:rPr>
              <a:t>What does a year of programming look like at your organization?</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0"/>
              </a:spcAft>
              <a:buClr>
                <a:schemeClr val="dk1"/>
              </a:buClr>
              <a:buSzPts val="1100"/>
              <a:buFont typeface="Arial"/>
              <a:buNone/>
            </a:pPr>
            <a:r>
              <a:rPr lang="en-US" sz="1300">
                <a:solidFill>
                  <a:schemeClr val="dk1"/>
                </a:solidFill>
              </a:rPr>
              <a:t>Coaching registration link: </a:t>
            </a:r>
            <a:r>
              <a:rPr lang="en-US" sz="1300" u="sng">
                <a:solidFill>
                  <a:srgbClr val="0000FF"/>
                </a:solidFill>
                <a:hlinkClick r:id="rId3">
                  <a:extLst>
                    <a:ext uri="{A12FA001-AC4F-418D-AE19-62706E023703}">
                      <ahyp:hlinkClr val="tx"/>
                    </a:ext>
                  </a:extLst>
                </a:hlinkClick>
              </a:rPr>
              <a:t>https://www.tfaforms.com/4927064</a:t>
            </a:r>
            <a:r>
              <a:rPr lang="en-US" sz="1300">
                <a:solidFill>
                  <a:schemeClr val="dk1"/>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f03aa22a3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f03aa22a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3:40-3:50</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15-minutes (organizational peer groups)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are going to break out with your organizational colleagues.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US" u="sng"/>
              <a:t>With your peer coaches....</a:t>
            </a:r>
            <a:endParaRPr b="1" u="sng"/>
          </a:p>
          <a:p>
            <a:pPr indent="0" lvl="0" marL="0" rtl="0" algn="l">
              <a:spcBef>
                <a:spcPts val="0"/>
              </a:spcBef>
              <a:spcAft>
                <a:spcPts val="0"/>
              </a:spcAft>
              <a:buClr>
                <a:schemeClr val="dk1"/>
              </a:buClr>
              <a:buSzPts val="1100"/>
              <a:buFont typeface="Arial"/>
              <a:buNone/>
            </a:pPr>
            <a:r>
              <a:t/>
            </a:r>
            <a:endParaRPr b="1" u="sng"/>
          </a:p>
          <a:p>
            <a:pPr indent="0" lvl="0" marL="0" rtl="0" algn="l">
              <a:spcBef>
                <a:spcPts val="0"/>
              </a:spcBef>
              <a:spcAft>
                <a:spcPts val="0"/>
              </a:spcAft>
              <a:buNone/>
            </a:pPr>
            <a:r>
              <a:rPr lang="en-US">
                <a:solidFill>
                  <a:srgbClr val="FF0000"/>
                </a:solidFill>
              </a:rPr>
              <a:t>In the chat your team must answer the following: </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Who is the facilitator?</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What is your Target 2-week time period?</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Group Chat? WhatsApp?</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In-person or virtual?</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Have you signed up for coaching? </a:t>
            </a:r>
            <a:r>
              <a:rPr lang="en-US" u="sng">
                <a:solidFill>
                  <a:schemeClr val="hlink"/>
                </a:solidFill>
                <a:hlinkClick r:id="rId2"/>
              </a:rPr>
              <a:t>https://www.tfaforms.com/4927064</a:t>
            </a:r>
            <a:r>
              <a:rPr lang="en-US">
                <a:solidFill>
                  <a:srgbClr val="FF0000"/>
                </a:solidFill>
              </a:rPr>
              <a:t>  </a:t>
            </a:r>
            <a:endParaRPr>
              <a:solidFill>
                <a:srgbClr val="FF0000"/>
              </a:solidFill>
            </a:endParaRPr>
          </a:p>
          <a:p>
            <a:pPr indent="-298450" lvl="0" marL="457200" rtl="0" algn="l">
              <a:spcBef>
                <a:spcPts val="0"/>
              </a:spcBef>
              <a:spcAft>
                <a:spcPts val="0"/>
              </a:spcAft>
              <a:buClr>
                <a:srgbClr val="FF0000"/>
              </a:buClr>
              <a:buSzPts val="1100"/>
              <a:buChar char="●"/>
            </a:pPr>
            <a:r>
              <a:rPr lang="en-US">
                <a:solidFill>
                  <a:srgbClr val="FF0000"/>
                </a:solidFill>
              </a:rPr>
              <a:t>What does a year of programming look like at your organization?</a:t>
            </a:r>
            <a:endParaRPr>
              <a:solidFill>
                <a:srgbClr val="FF0000"/>
              </a:solidFill>
            </a:endParaRPr>
          </a:p>
          <a:p>
            <a:pPr indent="0" lvl="0" marL="457200" rtl="0" algn="l">
              <a:spcBef>
                <a:spcPts val="0"/>
              </a:spcBef>
              <a:spcAft>
                <a:spcPts val="0"/>
              </a:spcAft>
              <a:buNone/>
            </a:pPr>
            <a:r>
              <a:t/>
            </a:r>
            <a:endParaRPr>
              <a:solidFill>
                <a:srgbClr val="FF0000"/>
              </a:solidFill>
            </a:endParaRPr>
          </a:p>
          <a:p>
            <a:pPr indent="0" lvl="0" marL="0" rtl="0" algn="l">
              <a:spcBef>
                <a:spcPts val="0"/>
              </a:spcBef>
              <a:spcAft>
                <a:spcPts val="0"/>
              </a:spcAft>
              <a:buNone/>
            </a:pPr>
            <a:r>
              <a:t/>
            </a:r>
            <a:endParaRPr b="1"/>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2900">
                <a:solidFill>
                  <a:schemeClr val="lt1"/>
                </a:solidFill>
                <a:latin typeface="Montserrat"/>
                <a:ea typeface="Montserrat"/>
                <a:cs typeface="Montserrat"/>
                <a:sym typeface="Montserrat"/>
              </a:rPr>
              <a:t>sure 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a44f1239c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a44f1239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4:00 -4:05</a:t>
            </a:r>
            <a:endParaRPr>
              <a:solidFill>
                <a:schemeClr val="dk1"/>
              </a:solidFill>
            </a:endParaRPr>
          </a:p>
          <a:p>
            <a:pPr indent="0" lvl="0" marL="0" rtl="0" algn="l">
              <a:spcBef>
                <a:spcPts val="0"/>
              </a:spcBef>
              <a:spcAft>
                <a:spcPts val="0"/>
              </a:spcAft>
              <a:buNone/>
            </a:pPr>
            <a:r>
              <a:rPr lang="en-US">
                <a:solidFill>
                  <a:schemeClr val="dk1"/>
                </a:solidFill>
              </a:rPr>
              <a:t>5-minutes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In the chat - tell us who was your favorite creature!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We don’t do this activity with parents in our programs - because  they are not experienced zoomers or use to a culture of zoom meetings  the instructions are complicated.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However we do have a lesson using your voice to animate a story.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DROP FLORIDA LARDING STANDARDS IN THE CHAT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https://dochub.com/michellel-amrzvb/P0B76b3K6NDpWq1Kn2y1Gg/florida-pdf?dt=C32yHfHyxUFyW9hM75iN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Can someone read aloud the parent objectives for Lesson 2?</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….Purpose of animating with expressions- in preparing a child for school?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….Whats the Home to school connection?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Parent practice animating and activating bools with the voice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f1c29de2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4:05 -4:10</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5-minutes</a:t>
            </a:r>
            <a:endParaRPr/>
          </a:p>
          <a:p>
            <a:pPr indent="0" lvl="0" marL="457200" rtl="0" algn="l">
              <a:lnSpc>
                <a:spcPct val="115000"/>
              </a:lnSpc>
              <a:spcBef>
                <a:spcPts val="0"/>
              </a:spcBef>
              <a:spcAft>
                <a:spcPts val="0"/>
              </a:spcAft>
              <a:buClr>
                <a:schemeClr val="dk1"/>
              </a:buClr>
              <a:buSzPts val="1100"/>
              <a:buFont typeface="Arial"/>
              <a:buNone/>
            </a:pPr>
            <a:r>
              <a:t/>
            </a:r>
            <a:endParaRPr/>
          </a:p>
          <a:p>
            <a:pPr indent="0" lvl="0" marL="457200" rtl="0" algn="l">
              <a:lnSpc>
                <a:spcPct val="115000"/>
              </a:lnSpc>
              <a:spcBef>
                <a:spcPts val="1200"/>
              </a:spcBef>
              <a:spcAft>
                <a:spcPts val="0"/>
              </a:spcAft>
              <a:buClr>
                <a:schemeClr val="dk1"/>
              </a:buClr>
              <a:buSzPts val="1100"/>
              <a:buFont typeface="Arial"/>
              <a:buNone/>
            </a:pPr>
            <a:r>
              <a:rPr lang="en-US"/>
              <a:t>Data Collection in Genral</a:t>
            </a:r>
            <a:endParaRPr/>
          </a:p>
          <a:p>
            <a:pPr indent="-298450" lvl="0" marL="457200" rtl="0" algn="l">
              <a:lnSpc>
                <a:spcPct val="115000"/>
              </a:lnSpc>
              <a:spcBef>
                <a:spcPts val="1200"/>
              </a:spcBef>
              <a:spcAft>
                <a:spcPts val="0"/>
              </a:spcAft>
              <a:buSzPts val="1100"/>
              <a:buChar char="-"/>
            </a:pPr>
            <a:r>
              <a:rPr lang="en-US"/>
              <a:t>Demographic, </a:t>
            </a:r>
            <a:endParaRPr/>
          </a:p>
          <a:p>
            <a:pPr indent="-298450" lvl="0" marL="457200" rtl="0" algn="l">
              <a:lnSpc>
                <a:spcPct val="115000"/>
              </a:lnSpc>
              <a:spcBef>
                <a:spcPts val="0"/>
              </a:spcBef>
              <a:spcAft>
                <a:spcPts val="0"/>
              </a:spcAft>
              <a:buSzPts val="1100"/>
              <a:buChar char="-"/>
            </a:pPr>
            <a:r>
              <a:rPr lang="en-US"/>
              <a:t>Telephone for unique identifiers- share a report with you</a:t>
            </a:r>
            <a:endParaRPr/>
          </a:p>
          <a:p>
            <a:pPr indent="-298450" lvl="0" marL="457200" rtl="0" algn="l">
              <a:lnSpc>
                <a:spcPct val="115000"/>
              </a:lnSpc>
              <a:spcBef>
                <a:spcPts val="0"/>
              </a:spcBef>
              <a:spcAft>
                <a:spcPts val="0"/>
              </a:spcAft>
              <a:buSzPts val="1100"/>
              <a:buChar char="-"/>
            </a:pPr>
            <a:r>
              <a:rPr lang="en-US"/>
              <a:t>School readiness goals- for K in FL </a:t>
            </a:r>
            <a:endParaRPr/>
          </a:p>
          <a:p>
            <a:pPr indent="-298450" lvl="0" marL="457200" rtl="0" algn="l">
              <a:lnSpc>
                <a:spcPct val="115000"/>
              </a:lnSpc>
              <a:spcBef>
                <a:spcPts val="0"/>
              </a:spcBef>
              <a:spcAft>
                <a:spcPts val="0"/>
              </a:spcAft>
              <a:buSzPts val="1100"/>
              <a:buChar char="-"/>
            </a:pPr>
            <a:r>
              <a:rPr lang="en-US"/>
              <a:t>The slide - READ - Highlight from Evaluation</a:t>
            </a:r>
            <a:endParaRPr/>
          </a:p>
        </p:txBody>
      </p:sp>
      <p:sp>
        <p:nvSpPr>
          <p:cNvPr id="162" name="Google Shape;162;gef1c29de20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e9955c11a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e9955c11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sz="1800">
                <a:solidFill>
                  <a:srgbClr val="19105F"/>
                </a:solidFill>
              </a:rPr>
              <a:t>5-minutes</a:t>
            </a:r>
            <a:endParaRPr sz="1800">
              <a:solidFill>
                <a:srgbClr val="19105F"/>
              </a:solidFill>
            </a:endParaRPr>
          </a:p>
          <a:p>
            <a:pPr indent="0" lvl="0" marL="0" rtl="0" algn="l">
              <a:spcBef>
                <a:spcPts val="0"/>
              </a:spcBef>
              <a:spcAft>
                <a:spcPts val="0"/>
              </a:spcAft>
              <a:buNone/>
            </a:pPr>
            <a:r>
              <a:rPr lang="en-US" sz="1800">
                <a:solidFill>
                  <a:srgbClr val="19105F"/>
                </a:solidFill>
              </a:rPr>
              <a:t>Let’s do a group discussion: In our workshops, we emphasize the use of their voice. After watching, a clip from the story, parents usually share their childhood experiences and their experiences as parents as well. One of the techniques we use to spark more conversation among all participants is by presenting a consejo card, like this one. This one says ….. [READ]</a:t>
            </a:r>
            <a:endParaRPr sz="1800">
              <a:solidFill>
                <a:srgbClr val="19105F"/>
              </a:solidFill>
            </a:endParaRPr>
          </a:p>
          <a:p>
            <a:pPr indent="0" lvl="0" marL="0" rtl="0" algn="l">
              <a:spcBef>
                <a:spcPts val="0"/>
              </a:spcBef>
              <a:spcAft>
                <a:spcPts val="0"/>
              </a:spcAft>
              <a:buNone/>
            </a:pPr>
            <a:r>
              <a:t/>
            </a:r>
            <a:endParaRPr sz="1800">
              <a:solidFill>
                <a:srgbClr val="19105F"/>
              </a:solidFill>
            </a:endParaRPr>
          </a:p>
          <a:p>
            <a:pPr indent="0" lvl="0" marL="0" rtl="0" algn="l">
              <a:spcBef>
                <a:spcPts val="0"/>
              </a:spcBef>
              <a:spcAft>
                <a:spcPts val="0"/>
              </a:spcAft>
              <a:buClr>
                <a:schemeClr val="dk1"/>
              </a:buClr>
              <a:buSzPts val="1100"/>
              <a:buFont typeface="Arial"/>
              <a:buNone/>
            </a:pPr>
            <a:r>
              <a:rPr lang="en-US" sz="1800">
                <a:solidFill>
                  <a:srgbClr val="19105F"/>
                </a:solidFill>
              </a:rPr>
              <a:t>Use this consejo to get you thinking with your group about a Moment of Connection you can create.</a:t>
            </a:r>
            <a:endParaRPr sz="1800">
              <a:solidFill>
                <a:srgbClr val="19105F"/>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5" name="Shape 15"/>
        <p:cNvGrpSpPr/>
        <p:nvPr/>
      </p:nvGrpSpPr>
      <p:grpSpPr>
        <a:xfrm>
          <a:off x="0" y="0"/>
          <a:ext cx="0" cy="0"/>
          <a:chOff x="0" y="0"/>
          <a:chExt cx="0" cy="0"/>
        </a:xfrm>
      </p:grpSpPr>
      <p:sp>
        <p:nvSpPr>
          <p:cNvPr id="16" name="Google Shape;16;p3"/>
          <p:cNvSpPr txBox="1"/>
          <p:nvPr>
            <p:ph type="title"/>
          </p:nvPr>
        </p:nvSpPr>
        <p:spPr>
          <a:xfrm>
            <a:off x="914400" y="228600"/>
            <a:ext cx="16459200" cy="1257300"/>
          </a:xfrm>
          <a:prstGeom prst="rect">
            <a:avLst/>
          </a:prstGeom>
          <a:noFill/>
          <a:ln>
            <a:noFill/>
          </a:ln>
        </p:spPr>
        <p:txBody>
          <a:bodyPr anchorCtr="0" anchor="b" bIns="68550" lIns="137150" spcFirstLastPara="1" rIns="137150" wrap="square" tIns="68550">
            <a:noAutofit/>
          </a:bodyPr>
          <a:lstStyle>
            <a:lvl1pPr lvl="0" algn="l">
              <a:lnSpc>
                <a:spcPct val="100000"/>
              </a:lnSpc>
              <a:spcBef>
                <a:spcPts val="0"/>
              </a:spcBef>
              <a:spcAft>
                <a:spcPts val="0"/>
              </a:spcAft>
              <a:buClr>
                <a:schemeClr val="dk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body"/>
          </p:nvPr>
        </p:nvSpPr>
        <p:spPr>
          <a:xfrm>
            <a:off x="914400" y="2171700"/>
            <a:ext cx="16459200" cy="7017900"/>
          </a:xfrm>
          <a:prstGeom prst="rect">
            <a:avLst/>
          </a:prstGeom>
          <a:noFill/>
          <a:ln>
            <a:noFill/>
          </a:ln>
        </p:spPr>
        <p:txBody>
          <a:bodyPr anchorCtr="0" anchor="t" bIns="68550" lIns="137150" spcFirstLastPara="1" rIns="137150" wrap="square" tIns="68550">
            <a:noAutofit/>
          </a:bodyPr>
          <a:lstStyle>
            <a:lvl1pPr indent="-400050" lvl="0" marL="457200" algn="l">
              <a:lnSpc>
                <a:spcPct val="100000"/>
              </a:lnSpc>
              <a:spcBef>
                <a:spcPts val="500"/>
              </a:spcBef>
              <a:spcAft>
                <a:spcPts val="0"/>
              </a:spcAft>
              <a:buClr>
                <a:schemeClr val="dk1"/>
              </a:buClr>
              <a:buSzPts val="2700"/>
              <a:buChar char="•"/>
              <a:defRPr/>
            </a:lvl1pPr>
            <a:lvl2pPr indent="-400050" lvl="1" marL="914400" algn="l">
              <a:lnSpc>
                <a:spcPct val="100000"/>
              </a:lnSpc>
              <a:spcBef>
                <a:spcPts val="500"/>
              </a:spcBef>
              <a:spcAft>
                <a:spcPts val="0"/>
              </a:spcAft>
              <a:buClr>
                <a:schemeClr val="dk1"/>
              </a:buClr>
              <a:buSzPts val="2700"/>
              <a:buChar char="–"/>
              <a:defRPr/>
            </a:lvl2pPr>
            <a:lvl3pPr indent="-400050" lvl="2" marL="1371600" algn="l">
              <a:lnSpc>
                <a:spcPct val="100000"/>
              </a:lnSpc>
              <a:spcBef>
                <a:spcPts val="500"/>
              </a:spcBef>
              <a:spcAft>
                <a:spcPts val="0"/>
              </a:spcAft>
              <a:buClr>
                <a:schemeClr val="dk1"/>
              </a:buClr>
              <a:buSzPts val="2700"/>
              <a:buChar char="•"/>
              <a:defRPr/>
            </a:lvl3pPr>
            <a:lvl4pPr indent="-400050" lvl="3" marL="1828800" algn="l">
              <a:lnSpc>
                <a:spcPct val="100000"/>
              </a:lnSpc>
              <a:spcBef>
                <a:spcPts val="500"/>
              </a:spcBef>
              <a:spcAft>
                <a:spcPts val="0"/>
              </a:spcAft>
              <a:buClr>
                <a:schemeClr val="dk1"/>
              </a:buClr>
              <a:buSzPts val="2700"/>
              <a:buChar char="–"/>
              <a:defRPr/>
            </a:lvl4pPr>
            <a:lvl5pPr indent="-400050" lvl="4" marL="2286000" algn="l">
              <a:lnSpc>
                <a:spcPct val="100000"/>
              </a:lnSpc>
              <a:spcBef>
                <a:spcPts val="500"/>
              </a:spcBef>
              <a:spcAft>
                <a:spcPts val="0"/>
              </a:spcAft>
              <a:buClr>
                <a:schemeClr val="dk1"/>
              </a:buClr>
              <a:buSzPts val="2700"/>
              <a:buChar char="»"/>
              <a:defRPr/>
            </a:lvl5pPr>
            <a:lvl6pPr indent="-400050" lvl="5" marL="2743200" algn="l">
              <a:lnSpc>
                <a:spcPct val="100000"/>
              </a:lnSpc>
              <a:spcBef>
                <a:spcPts val="500"/>
              </a:spcBef>
              <a:spcAft>
                <a:spcPts val="0"/>
              </a:spcAft>
              <a:buClr>
                <a:schemeClr val="dk1"/>
              </a:buClr>
              <a:buSzPts val="2700"/>
              <a:buChar char="•"/>
              <a:defRPr/>
            </a:lvl6pPr>
            <a:lvl7pPr indent="-400050" lvl="6" marL="3200400" algn="l">
              <a:lnSpc>
                <a:spcPct val="100000"/>
              </a:lnSpc>
              <a:spcBef>
                <a:spcPts val="500"/>
              </a:spcBef>
              <a:spcAft>
                <a:spcPts val="0"/>
              </a:spcAft>
              <a:buClr>
                <a:schemeClr val="dk1"/>
              </a:buClr>
              <a:buSzPts val="2700"/>
              <a:buChar char="•"/>
              <a:defRPr/>
            </a:lvl7pPr>
            <a:lvl8pPr indent="-400050" lvl="7" marL="3657600" algn="l">
              <a:lnSpc>
                <a:spcPct val="100000"/>
              </a:lnSpc>
              <a:spcBef>
                <a:spcPts val="500"/>
              </a:spcBef>
              <a:spcAft>
                <a:spcPts val="0"/>
              </a:spcAft>
              <a:buClr>
                <a:schemeClr val="dk1"/>
              </a:buClr>
              <a:buSzPts val="2700"/>
              <a:buChar char="•"/>
              <a:defRPr/>
            </a:lvl8pPr>
            <a:lvl9pPr indent="-400050" lvl="8" marL="4114800" algn="l">
              <a:lnSpc>
                <a:spcPct val="100000"/>
              </a:lnSpc>
              <a:spcBef>
                <a:spcPts val="500"/>
              </a:spcBef>
              <a:spcAft>
                <a:spcPts val="0"/>
              </a:spcAft>
              <a:buClr>
                <a:schemeClr val="dk1"/>
              </a:buClr>
              <a:buSzPts val="2700"/>
              <a:buChar char="•"/>
              <a:defRPr/>
            </a:lvl9pPr>
          </a:lstStyle>
          <a:p/>
        </p:txBody>
      </p:sp>
      <p:sp>
        <p:nvSpPr>
          <p:cNvPr id="18" name="Google Shape;18;p3"/>
          <p:cNvSpPr txBox="1"/>
          <p:nvPr>
            <p:ph idx="12" type="sldNum"/>
          </p:nvPr>
        </p:nvSpPr>
        <p:spPr>
          <a:xfrm>
            <a:off x="17113569" y="9499702"/>
            <a:ext cx="1097700" cy="7875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www.youtube.com/watch?v=IwNeqmU6aUQ" TargetMode="External"/><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tfaforms.com/4928587"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www.lafuerzadefamilia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tfaforms.com/4927064" TargetMode="External"/><Relationship Id="rId4" Type="http://schemas.openxmlformats.org/officeDocument/2006/relationships/hyperlink" Target="https://www.tfaforms.com/492858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http://www.youtube.com/watch?v=c6rP-YP4c5I" TargetMode="External"/><Relationship Id="rId6"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dochub.com/michellel-amrzvb/ALzmZB7wMb5kBjNRX8J560/recruitment-strategies-pdf?dt=d7Pi-QYiiBG7-NTpi_mM" TargetMode="External"/><Relationship Id="rId5" Type="http://schemas.openxmlformats.org/officeDocument/2006/relationships/hyperlink" Target="https://dochub.com/michellel-amrzvb/ALzmZB7wMb5kBjNRX8J560/recruitment-strategies-pdf?dt=d7Pi-QYiiBG7-NTpi_m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hyperlink" Target="https://dochub.com/michellel-amrzvb/P0B76b3K6NDpWq1Kn2y1Gg/florida-pdf?dt=C32yHfHyxUFyW9hM75iN" TargetMode="External"/><Relationship Id="rId6" Type="http://schemas.openxmlformats.org/officeDocument/2006/relationships/image" Target="../media/image3.png"/><Relationship Id="rId7" Type="http://schemas.openxmlformats.org/officeDocument/2006/relationships/hyperlink" Target="https://www.lafuerzadefamilias.org/read-aloud/oso-pardo-oso-pardo-que-ves-ah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4FA"/>
        </a:solidFill>
      </p:bgPr>
    </p:bg>
    <p:spTree>
      <p:nvGrpSpPr>
        <p:cNvPr id="87" name="Shape 87"/>
        <p:cNvGrpSpPr/>
        <p:nvPr/>
      </p:nvGrpSpPr>
      <p:grpSpPr>
        <a:xfrm>
          <a:off x="0" y="0"/>
          <a:ext cx="0" cy="0"/>
          <a:chOff x="0" y="0"/>
          <a:chExt cx="0" cy="0"/>
        </a:xfrm>
      </p:grpSpPr>
      <p:grpSp>
        <p:nvGrpSpPr>
          <p:cNvPr id="88" name="Google Shape;88;p14"/>
          <p:cNvGrpSpPr/>
          <p:nvPr/>
        </p:nvGrpSpPr>
        <p:grpSpPr>
          <a:xfrm>
            <a:off x="1188468" y="4542138"/>
            <a:ext cx="15911065" cy="2208238"/>
            <a:chOff x="0" y="142875"/>
            <a:chExt cx="21214753" cy="2944318"/>
          </a:xfrm>
        </p:grpSpPr>
        <p:sp>
          <p:nvSpPr>
            <p:cNvPr id="89" name="Google Shape;89;p14"/>
            <p:cNvSpPr txBox="1"/>
            <p:nvPr/>
          </p:nvSpPr>
          <p:spPr>
            <a:xfrm>
              <a:off x="0" y="142875"/>
              <a:ext cx="21214753" cy="2397125"/>
            </a:xfrm>
            <a:prstGeom prst="rect">
              <a:avLst/>
            </a:prstGeom>
            <a:noFill/>
            <a:ln>
              <a:noFill/>
            </a:ln>
          </p:spPr>
          <p:txBody>
            <a:bodyPr anchorCtr="0" anchor="t" bIns="0" lIns="0" spcFirstLastPara="1" rIns="0" wrap="square" tIns="0">
              <a:noAutofit/>
            </a:bodyPr>
            <a:lstStyle/>
            <a:p>
              <a:pPr indent="0" lvl="0" marL="0" marR="0" rtl="0" algn="ctr">
                <a:lnSpc>
                  <a:spcPct val="7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4"/>
            <p:cNvSpPr txBox="1"/>
            <p:nvPr/>
          </p:nvSpPr>
          <p:spPr>
            <a:xfrm>
              <a:off x="830690" y="2539993"/>
              <a:ext cx="19553400" cy="5472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t/>
              </a:r>
              <a:endParaRPr b="1" sz="3100">
                <a:solidFill>
                  <a:srgbClr val="19105E"/>
                </a:solidFill>
                <a:latin typeface="Montserrat"/>
                <a:ea typeface="Montserrat"/>
                <a:cs typeface="Montserrat"/>
                <a:sym typeface="Montserrat"/>
              </a:endParaRPr>
            </a:p>
            <a:p>
              <a:pPr indent="0" lvl="0" marL="0" rtl="0" algn="ctr">
                <a:lnSpc>
                  <a:spcPct val="140000"/>
                </a:lnSpc>
                <a:spcBef>
                  <a:spcPts val="0"/>
                </a:spcBef>
                <a:spcAft>
                  <a:spcPts val="0"/>
                </a:spcAft>
                <a:buNone/>
              </a:pPr>
              <a:r>
                <a:rPr b="1" lang="en-US" sz="3100">
                  <a:solidFill>
                    <a:srgbClr val="19105E"/>
                  </a:solidFill>
                  <a:latin typeface="Montserrat"/>
                  <a:ea typeface="Montserrat"/>
                  <a:cs typeface="Montserrat"/>
                  <a:sym typeface="Montserrat"/>
                </a:rPr>
                <a:t>Early Literacy at Home</a:t>
              </a:r>
              <a:endParaRPr b="1" sz="3100">
                <a:solidFill>
                  <a:srgbClr val="19105E"/>
                </a:solidFill>
                <a:latin typeface="Montserrat"/>
                <a:ea typeface="Montserrat"/>
                <a:cs typeface="Montserrat"/>
                <a:sym typeface="Montserrat"/>
              </a:endParaRPr>
            </a:p>
            <a:p>
              <a:pPr indent="0" lvl="0" marL="457200" marR="0" rtl="0" algn="ctr">
                <a:lnSpc>
                  <a:spcPct val="140000"/>
                </a:lnSpc>
                <a:spcBef>
                  <a:spcPts val="0"/>
                </a:spcBef>
                <a:spcAft>
                  <a:spcPts val="0"/>
                </a:spcAft>
                <a:buNone/>
              </a:pPr>
              <a:r>
                <a:rPr b="1" lang="en-US" sz="3100">
                  <a:solidFill>
                    <a:srgbClr val="19105E"/>
                  </a:solidFill>
                  <a:latin typeface="Montserrat"/>
                  <a:ea typeface="Montserrat"/>
                  <a:cs typeface="Montserrat"/>
                  <a:sym typeface="Montserrat"/>
                </a:rPr>
                <a:t>4. IMPACT</a:t>
              </a:r>
              <a:endParaRPr b="1" i="0" sz="4400" u="none" cap="none" strike="noStrike">
                <a:solidFill>
                  <a:srgbClr val="19105E"/>
                </a:solidFill>
                <a:latin typeface="Montserrat"/>
                <a:ea typeface="Montserrat"/>
                <a:cs typeface="Montserrat"/>
                <a:sym typeface="Montserrat"/>
              </a:endParaRPr>
            </a:p>
            <a:p>
              <a:pPr indent="0" lvl="0" marL="0" marR="0" rtl="0" algn="ctr">
                <a:lnSpc>
                  <a:spcPct val="140000"/>
                </a:lnSpc>
                <a:spcBef>
                  <a:spcPts val="0"/>
                </a:spcBef>
                <a:spcAft>
                  <a:spcPts val="0"/>
                </a:spcAft>
                <a:buClr>
                  <a:srgbClr val="000000"/>
                </a:buClr>
                <a:buSzPts val="2500"/>
                <a:buFont typeface="Arial"/>
                <a:buNone/>
              </a:pPr>
              <a:r>
                <a:t/>
              </a:r>
              <a:endParaRPr b="1" i="0" sz="3100" u="none" cap="none" strike="noStrike">
                <a:solidFill>
                  <a:srgbClr val="19105E"/>
                </a:solidFill>
                <a:latin typeface="Montserrat"/>
                <a:ea typeface="Montserrat"/>
                <a:cs typeface="Montserrat"/>
                <a:sym typeface="Montserrat"/>
              </a:endParaRPr>
            </a:p>
            <a:p>
              <a:pPr indent="0" lvl="0" marL="0" marR="0" rtl="0" algn="ctr">
                <a:lnSpc>
                  <a:spcPct val="140000"/>
                </a:lnSpc>
                <a:spcBef>
                  <a:spcPts val="0"/>
                </a:spcBef>
                <a:spcAft>
                  <a:spcPts val="0"/>
                </a:spcAft>
                <a:buClr>
                  <a:srgbClr val="000000"/>
                </a:buClr>
                <a:buSzPts val="2500"/>
                <a:buFont typeface="Arial"/>
                <a:buNone/>
              </a:pPr>
              <a:r>
                <a:t/>
              </a:r>
              <a:endParaRPr b="0" i="0" sz="2500" u="none" cap="none" strike="noStrike">
                <a:solidFill>
                  <a:srgbClr val="19105E"/>
                </a:solidFill>
                <a:latin typeface="Montserrat"/>
                <a:ea typeface="Montserrat"/>
                <a:cs typeface="Montserrat"/>
                <a:sym typeface="Montserrat"/>
              </a:endParaRPr>
            </a:p>
          </p:txBody>
        </p:sp>
      </p:grpSp>
      <p:pic>
        <p:nvPicPr>
          <p:cNvPr id="91" name="Google Shape;91;p14"/>
          <p:cNvPicPr preferRelativeResize="0"/>
          <p:nvPr/>
        </p:nvPicPr>
        <p:blipFill rotWithShape="1">
          <a:blip r:embed="rId3">
            <a:alphaModFix/>
          </a:blip>
          <a:srcRect b="15654" l="0" r="0" t="15654"/>
          <a:stretch/>
        </p:blipFill>
        <p:spPr>
          <a:xfrm>
            <a:off x="3484059" y="2518446"/>
            <a:ext cx="11319883" cy="3508767"/>
          </a:xfrm>
          <a:prstGeom prst="rect">
            <a:avLst/>
          </a:prstGeom>
          <a:noFill/>
          <a:ln>
            <a:noFill/>
          </a:ln>
        </p:spPr>
      </p:pic>
      <p:sp>
        <p:nvSpPr>
          <p:cNvPr id="92" name="Google Shape;92;p14"/>
          <p:cNvSpPr txBox="1"/>
          <p:nvPr/>
        </p:nvSpPr>
        <p:spPr>
          <a:xfrm>
            <a:off x="1188468" y="-429512"/>
            <a:ext cx="15911064" cy="1762125"/>
          </a:xfrm>
          <a:prstGeom prst="rect">
            <a:avLst/>
          </a:prstGeom>
          <a:noFill/>
          <a:ln>
            <a:noFill/>
          </a:ln>
        </p:spPr>
        <p:txBody>
          <a:bodyPr anchorCtr="0" anchor="t" bIns="0" lIns="0" spcFirstLastPara="1" rIns="0" wrap="square" tIns="0">
            <a:noAutofit/>
          </a:bodyPr>
          <a:lstStyle/>
          <a:p>
            <a:pPr indent="0" lvl="0" marL="0" marR="0" rtl="0" algn="ctr">
              <a:lnSpc>
                <a:spcPct val="7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15B1"/>
        </a:solidFill>
      </p:bgPr>
    </p:bg>
    <p:spTree>
      <p:nvGrpSpPr>
        <p:cNvPr id="189" name="Shape 189"/>
        <p:cNvGrpSpPr/>
        <p:nvPr/>
      </p:nvGrpSpPr>
      <p:grpSpPr>
        <a:xfrm>
          <a:off x="0" y="0"/>
          <a:ext cx="0" cy="0"/>
          <a:chOff x="0" y="0"/>
          <a:chExt cx="0" cy="0"/>
        </a:xfrm>
      </p:grpSpPr>
      <p:sp>
        <p:nvSpPr>
          <p:cNvPr id="190" name="Google Shape;190;p23"/>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1" name="Google Shape;191;p23"/>
          <p:cNvSpPr/>
          <p:nvPr/>
        </p:nvSpPr>
        <p:spPr>
          <a:xfrm>
            <a:off x="-24600" y="-124975"/>
            <a:ext cx="18337200" cy="1909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txBox="1"/>
          <p:nvPr/>
        </p:nvSpPr>
        <p:spPr>
          <a:xfrm>
            <a:off x="304675" y="91475"/>
            <a:ext cx="175074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900">
                <a:solidFill>
                  <a:srgbClr val="19105E"/>
                </a:solidFill>
                <a:latin typeface="Montserrat"/>
                <a:ea typeface="Montserrat"/>
                <a:cs typeface="Montserrat"/>
                <a:sym typeface="Montserrat"/>
              </a:rPr>
              <a:t>Community Learning Activity</a:t>
            </a:r>
            <a:endParaRPr sz="4900">
              <a:solidFill>
                <a:srgbClr val="19105E"/>
              </a:solidFill>
              <a:latin typeface="Montserrat"/>
              <a:ea typeface="Montserrat"/>
              <a:cs typeface="Montserrat"/>
              <a:sym typeface="Montserrat"/>
            </a:endParaRPr>
          </a:p>
          <a:p>
            <a:pPr indent="0" lvl="0" marL="0" rtl="0" algn="ctr">
              <a:spcBef>
                <a:spcPts val="0"/>
              </a:spcBef>
              <a:spcAft>
                <a:spcPts val="0"/>
              </a:spcAft>
              <a:buNone/>
            </a:pPr>
            <a:r>
              <a:rPr lang="en-US" sz="4900">
                <a:solidFill>
                  <a:srgbClr val="19105E"/>
                </a:solidFill>
                <a:latin typeface="Montserrat"/>
                <a:ea typeface="Montserrat"/>
                <a:cs typeface="Montserrat"/>
                <a:sym typeface="Montserrat"/>
              </a:rPr>
              <a:t>Breakout (10-minutes) </a:t>
            </a:r>
            <a:endParaRPr b="1" sz="4800">
              <a:latin typeface="Montserrat"/>
              <a:ea typeface="Montserrat"/>
              <a:cs typeface="Montserrat"/>
              <a:sym typeface="Montserrat"/>
            </a:endParaRPr>
          </a:p>
        </p:txBody>
      </p:sp>
      <p:sp>
        <p:nvSpPr>
          <p:cNvPr id="193" name="Google Shape;193;p23"/>
          <p:cNvSpPr/>
          <p:nvPr/>
        </p:nvSpPr>
        <p:spPr>
          <a:xfrm>
            <a:off x="2157525" y="2178125"/>
            <a:ext cx="13518300" cy="7301400"/>
          </a:xfrm>
          <a:prstGeom prst="wedgeEllipseCallout">
            <a:avLst>
              <a:gd fmla="val -20833" name="adj1"/>
              <a:gd fmla="val 62500" name="adj2"/>
            </a:avLst>
          </a:prstGeom>
          <a:solidFill>
            <a:srgbClr val="19165E"/>
          </a:solidFill>
          <a:ln cap="flat" cmpd="sng" w="76200">
            <a:solidFill>
              <a:srgbClr val="FF15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4000">
              <a:solidFill>
                <a:srgbClr val="1BCFC9"/>
              </a:solidFill>
              <a:latin typeface="Montserrat"/>
              <a:ea typeface="Montserrat"/>
              <a:cs typeface="Montserrat"/>
              <a:sym typeface="Montserrat"/>
            </a:endParaRPr>
          </a:p>
          <a:p>
            <a:pPr indent="0" lvl="0" marL="0" rtl="0" algn="l">
              <a:spcBef>
                <a:spcPts val="0"/>
              </a:spcBef>
              <a:spcAft>
                <a:spcPts val="0"/>
              </a:spcAft>
              <a:buNone/>
            </a:pPr>
            <a:r>
              <a:t/>
            </a:r>
            <a:endParaRPr b="1" sz="4000">
              <a:solidFill>
                <a:srgbClr val="1BCFC9"/>
              </a:solidFill>
              <a:latin typeface="Montserrat"/>
              <a:ea typeface="Montserrat"/>
              <a:cs typeface="Montserrat"/>
              <a:sym typeface="Montserrat"/>
            </a:endParaRPr>
          </a:p>
          <a:p>
            <a:pPr indent="0" lvl="0" marL="0" rtl="0" algn="ctr">
              <a:spcBef>
                <a:spcPts val="0"/>
              </a:spcBef>
              <a:spcAft>
                <a:spcPts val="0"/>
              </a:spcAft>
              <a:buNone/>
            </a:pPr>
            <a:r>
              <a:t/>
            </a:r>
            <a:endParaRPr b="1" sz="3400">
              <a:solidFill>
                <a:srgbClr val="1BCFC9"/>
              </a:solidFill>
              <a:latin typeface="Montserrat"/>
              <a:ea typeface="Montserrat"/>
              <a:cs typeface="Montserrat"/>
              <a:sym typeface="Montserrat"/>
            </a:endParaRPr>
          </a:p>
          <a:p>
            <a:pPr indent="0" lvl="0" marL="0" rtl="0" algn="ctr">
              <a:spcBef>
                <a:spcPts val="0"/>
              </a:spcBef>
              <a:spcAft>
                <a:spcPts val="0"/>
              </a:spcAft>
              <a:buNone/>
            </a:pPr>
            <a:r>
              <a:t/>
            </a:r>
            <a:endParaRPr b="1" sz="3400">
              <a:solidFill>
                <a:srgbClr val="1BCFC9"/>
              </a:solidFill>
              <a:latin typeface="Montserrat"/>
              <a:ea typeface="Montserrat"/>
              <a:cs typeface="Montserrat"/>
              <a:sym typeface="Montserrat"/>
            </a:endParaRPr>
          </a:p>
          <a:p>
            <a:pPr indent="0" lvl="0" marL="0" rtl="0" algn="ctr">
              <a:spcBef>
                <a:spcPts val="0"/>
              </a:spcBef>
              <a:spcAft>
                <a:spcPts val="0"/>
              </a:spcAft>
              <a:buNone/>
            </a:pPr>
            <a:r>
              <a:rPr b="1" lang="en-US" sz="3400">
                <a:solidFill>
                  <a:srgbClr val="1BCFC9"/>
                </a:solidFill>
                <a:latin typeface="Montserrat"/>
                <a:ea typeface="Montserrat"/>
                <a:cs typeface="Montserrat"/>
                <a:sym typeface="Montserrat"/>
              </a:rPr>
              <a:t>Brainstorm w</a:t>
            </a:r>
            <a:r>
              <a:rPr b="1" lang="en-US" sz="3400">
                <a:solidFill>
                  <a:srgbClr val="1BCFC9"/>
                </a:solidFill>
                <a:latin typeface="Montserrat"/>
                <a:ea typeface="Montserrat"/>
                <a:cs typeface="Montserrat"/>
                <a:sym typeface="Montserrat"/>
              </a:rPr>
              <a:t>ith your peer coaches....</a:t>
            </a:r>
            <a:endParaRPr b="1" sz="3600">
              <a:solidFill>
                <a:srgbClr val="1BCFC9"/>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300">
              <a:solidFill>
                <a:srgbClr val="FFFFFF"/>
              </a:solidFill>
              <a:latin typeface="Montserrat"/>
              <a:ea typeface="Montserrat"/>
              <a:cs typeface="Montserrat"/>
              <a:sym typeface="Montserrat"/>
            </a:endParaRPr>
          </a:p>
          <a:p>
            <a:pPr indent="-406400" lvl="0" marL="457200" rtl="0" algn="l">
              <a:lnSpc>
                <a:spcPct val="115000"/>
              </a:lnSpc>
              <a:spcBef>
                <a:spcPts val="0"/>
              </a:spcBef>
              <a:spcAft>
                <a:spcPts val="0"/>
              </a:spcAft>
              <a:buClr>
                <a:srgbClr val="FFFFFF"/>
              </a:buClr>
              <a:buSzPts val="2800"/>
              <a:buFont typeface="Montserrat"/>
              <a:buAutoNum type="alphaLcPeriod"/>
            </a:pPr>
            <a:r>
              <a:rPr lang="en-US" sz="2800">
                <a:solidFill>
                  <a:srgbClr val="FFFFFF"/>
                </a:solidFill>
                <a:latin typeface="Montserrat"/>
                <a:ea typeface="Montserrat"/>
                <a:cs typeface="Montserrat"/>
                <a:sym typeface="Montserrat"/>
              </a:rPr>
              <a:t>Use the consejo to get you thinking about the power of your influence. </a:t>
            </a:r>
            <a:endParaRPr sz="2800">
              <a:solidFill>
                <a:srgbClr val="FFFFF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2800">
              <a:solidFill>
                <a:srgbClr val="FFFFFF"/>
              </a:solidFill>
              <a:latin typeface="Montserrat"/>
              <a:ea typeface="Montserrat"/>
              <a:cs typeface="Montserrat"/>
              <a:sym typeface="Montserrat"/>
            </a:endParaRPr>
          </a:p>
          <a:p>
            <a:pPr indent="-406400" lvl="0" marL="457200" rtl="0" algn="l">
              <a:lnSpc>
                <a:spcPct val="115000"/>
              </a:lnSpc>
              <a:spcBef>
                <a:spcPts val="0"/>
              </a:spcBef>
              <a:spcAft>
                <a:spcPts val="0"/>
              </a:spcAft>
              <a:buClr>
                <a:srgbClr val="FFFFFF"/>
              </a:buClr>
              <a:buSzPts val="2800"/>
              <a:buFont typeface="Montserrat"/>
              <a:buAutoNum type="alphaLcPeriod"/>
            </a:pPr>
            <a:r>
              <a:rPr lang="en-US" sz="2800">
                <a:solidFill>
                  <a:srgbClr val="FFFFFF"/>
                </a:solidFill>
                <a:latin typeface="Montserrat"/>
                <a:ea typeface="Montserrat"/>
                <a:cs typeface="Montserrat"/>
                <a:sym typeface="Montserrat"/>
              </a:rPr>
              <a:t>How many Spanish-speaking caregivers can you impact? What support do you need? </a:t>
            </a:r>
            <a:endParaRPr sz="28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i="1" sz="29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900">
              <a:solidFill>
                <a:srgbClr val="FFFFFF"/>
              </a:solidFill>
              <a:latin typeface="Montserrat"/>
              <a:ea typeface="Montserrat"/>
              <a:cs typeface="Montserrat"/>
              <a:sym typeface="Montserrat"/>
            </a:endParaRPr>
          </a:p>
          <a:p>
            <a:pPr indent="0" lvl="0" marL="457200" rtl="0" algn="ctr">
              <a:lnSpc>
                <a:spcPct val="115000"/>
              </a:lnSpc>
              <a:spcBef>
                <a:spcPts val="0"/>
              </a:spcBef>
              <a:spcAft>
                <a:spcPts val="0"/>
              </a:spcAft>
              <a:buNone/>
            </a:pPr>
            <a:r>
              <a:t/>
            </a:r>
            <a:endParaRPr b="1" sz="2900">
              <a:solidFill>
                <a:srgbClr val="FFFFFF"/>
              </a:solidFill>
              <a:latin typeface="Montserrat"/>
              <a:ea typeface="Montserrat"/>
              <a:cs typeface="Montserrat"/>
              <a:sym typeface="Montserrat"/>
            </a:endParaRPr>
          </a:p>
          <a:p>
            <a:pPr indent="0" lvl="0" marL="457200" rtl="0" algn="ctr">
              <a:lnSpc>
                <a:spcPct val="115000"/>
              </a:lnSpc>
              <a:spcBef>
                <a:spcPts val="0"/>
              </a:spcBef>
              <a:spcAft>
                <a:spcPts val="0"/>
              </a:spcAft>
              <a:buNone/>
            </a:pPr>
            <a:r>
              <a:t/>
            </a:r>
            <a:endParaRPr b="1" sz="29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15B1"/>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15B1"/>
              </a:solidFill>
              <a:latin typeface="Montserrat"/>
              <a:ea typeface="Montserrat"/>
              <a:cs typeface="Montserrat"/>
              <a:sym typeface="Montserrat"/>
            </a:endParaRPr>
          </a:p>
        </p:txBody>
      </p:sp>
      <p:pic>
        <p:nvPicPr>
          <p:cNvPr id="194" name="Google Shape;194;p23"/>
          <p:cNvPicPr preferRelativeResize="0"/>
          <p:nvPr/>
        </p:nvPicPr>
        <p:blipFill>
          <a:blip r:embed="rId3">
            <a:alphaModFix/>
          </a:blip>
          <a:stretch>
            <a:fillRect/>
          </a:stretch>
        </p:blipFill>
        <p:spPr>
          <a:xfrm>
            <a:off x="304675" y="288623"/>
            <a:ext cx="3002129" cy="1108200"/>
          </a:xfrm>
          <a:prstGeom prst="rect">
            <a:avLst/>
          </a:prstGeom>
          <a:noFill/>
          <a:ln>
            <a:noFill/>
          </a:ln>
        </p:spPr>
      </p:pic>
      <p:pic>
        <p:nvPicPr>
          <p:cNvPr id="195" name="Google Shape;195;p23"/>
          <p:cNvPicPr preferRelativeResize="0"/>
          <p:nvPr/>
        </p:nvPicPr>
        <p:blipFill>
          <a:blip r:embed="rId4">
            <a:alphaModFix/>
          </a:blip>
          <a:stretch>
            <a:fillRect/>
          </a:stretch>
        </p:blipFill>
        <p:spPr>
          <a:xfrm>
            <a:off x="15001225" y="7112275"/>
            <a:ext cx="3002125" cy="300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105E"/>
        </a:solidFill>
      </p:bgPr>
    </p:bg>
    <p:spTree>
      <p:nvGrpSpPr>
        <p:cNvPr id="199" name="Shape 199"/>
        <p:cNvGrpSpPr/>
        <p:nvPr/>
      </p:nvGrpSpPr>
      <p:grpSpPr>
        <a:xfrm>
          <a:off x="0" y="0"/>
          <a:ext cx="0" cy="0"/>
          <a:chOff x="0" y="0"/>
          <a:chExt cx="0" cy="0"/>
        </a:xfrm>
      </p:grpSpPr>
      <p:sp>
        <p:nvSpPr>
          <p:cNvPr id="200" name="Google Shape;200;p24"/>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4"/>
          <p:cNvPicPr preferRelativeResize="0"/>
          <p:nvPr/>
        </p:nvPicPr>
        <p:blipFill rotWithShape="1">
          <a:blip r:embed="rId3">
            <a:alphaModFix/>
          </a:blip>
          <a:srcRect b="15654" l="0" r="0" t="15654"/>
          <a:stretch/>
        </p:blipFill>
        <p:spPr>
          <a:xfrm>
            <a:off x="194175" y="0"/>
            <a:ext cx="3014875" cy="934499"/>
          </a:xfrm>
          <a:prstGeom prst="rect">
            <a:avLst/>
          </a:prstGeom>
          <a:noFill/>
          <a:ln>
            <a:noFill/>
          </a:ln>
        </p:spPr>
      </p:pic>
      <p:sp>
        <p:nvSpPr>
          <p:cNvPr id="202" name="Google Shape;202;p24"/>
          <p:cNvSpPr txBox="1"/>
          <p:nvPr/>
        </p:nvSpPr>
        <p:spPr>
          <a:xfrm>
            <a:off x="304675" y="472475"/>
            <a:ext cx="17507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6000">
                <a:solidFill>
                  <a:srgbClr val="19105E"/>
                </a:solidFill>
                <a:latin typeface="Montserrat"/>
                <a:ea typeface="Montserrat"/>
                <a:cs typeface="Montserrat"/>
                <a:sym typeface="Montserrat"/>
              </a:rPr>
              <a:t>Your impact...</a:t>
            </a:r>
            <a:endParaRPr b="1" sz="5900">
              <a:latin typeface="Montserrat"/>
              <a:ea typeface="Montserrat"/>
              <a:cs typeface="Montserrat"/>
              <a:sym typeface="Montserrat"/>
            </a:endParaRPr>
          </a:p>
        </p:txBody>
      </p:sp>
      <p:sp>
        <p:nvSpPr>
          <p:cNvPr id="203" name="Google Shape;203;p24"/>
          <p:cNvSpPr txBox="1"/>
          <p:nvPr/>
        </p:nvSpPr>
        <p:spPr>
          <a:xfrm>
            <a:off x="4361050" y="1640100"/>
            <a:ext cx="934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4" name="Google Shape;204;p24"/>
          <p:cNvSpPr txBox="1"/>
          <p:nvPr/>
        </p:nvSpPr>
        <p:spPr>
          <a:xfrm>
            <a:off x="194175" y="2690500"/>
            <a:ext cx="9070200" cy="6464700"/>
          </a:xfrm>
          <a:prstGeom prst="rect">
            <a:avLst/>
          </a:prstGeom>
          <a:noFill/>
          <a:ln>
            <a:noFill/>
          </a:ln>
        </p:spPr>
        <p:txBody>
          <a:bodyPr anchorCtr="0" anchor="t" bIns="91425" lIns="91425" spcFirstLastPara="1" rIns="91425" wrap="square" tIns="91425">
            <a:spAutoFit/>
          </a:bodyPr>
          <a:lstStyle/>
          <a:p>
            <a:pPr indent="-444500" lvl="0" marL="457200" rtl="0" algn="l">
              <a:spcBef>
                <a:spcPts val="0"/>
              </a:spcBef>
              <a:spcAft>
                <a:spcPts val="0"/>
              </a:spcAft>
              <a:buClr>
                <a:schemeClr val="lt1"/>
              </a:buClr>
              <a:buSzPts val="3400"/>
              <a:buFont typeface="Montserrat"/>
              <a:buChar char="●"/>
            </a:pPr>
            <a:r>
              <a:rPr lang="en-US" sz="3400">
                <a:solidFill>
                  <a:schemeClr val="lt1"/>
                </a:solidFill>
                <a:latin typeface="Montserrat"/>
                <a:ea typeface="Montserrat"/>
                <a:cs typeface="Montserrat"/>
                <a:sym typeface="Montserrat"/>
              </a:rPr>
              <a:t>Increase caregiver self-esteem</a:t>
            </a:r>
            <a:endParaRPr sz="3400">
              <a:solidFill>
                <a:schemeClr val="lt1"/>
              </a:solidFill>
              <a:latin typeface="Montserrat"/>
              <a:ea typeface="Montserrat"/>
              <a:cs typeface="Montserrat"/>
              <a:sym typeface="Montserrat"/>
            </a:endParaRPr>
          </a:p>
          <a:p>
            <a:pPr indent="0" lvl="0" marL="457200" rtl="0" algn="l">
              <a:spcBef>
                <a:spcPts val="0"/>
              </a:spcBef>
              <a:spcAft>
                <a:spcPts val="0"/>
              </a:spcAft>
              <a:buNone/>
            </a:pPr>
            <a:r>
              <a:t/>
            </a:r>
            <a:endParaRPr sz="3400">
              <a:solidFill>
                <a:schemeClr val="lt1"/>
              </a:solidFill>
              <a:latin typeface="Montserrat"/>
              <a:ea typeface="Montserrat"/>
              <a:cs typeface="Montserrat"/>
              <a:sym typeface="Montserrat"/>
            </a:endParaRPr>
          </a:p>
          <a:p>
            <a:pPr indent="-444500" lvl="0" marL="457200" rtl="0" algn="l">
              <a:spcBef>
                <a:spcPts val="0"/>
              </a:spcBef>
              <a:spcAft>
                <a:spcPts val="0"/>
              </a:spcAft>
              <a:buClr>
                <a:schemeClr val="lt1"/>
              </a:buClr>
              <a:buSzPts val="3400"/>
              <a:buFont typeface="Montserrat"/>
              <a:buChar char="●"/>
            </a:pPr>
            <a:r>
              <a:rPr lang="en-US" sz="3400">
                <a:solidFill>
                  <a:schemeClr val="lt1"/>
                </a:solidFill>
                <a:latin typeface="Montserrat"/>
                <a:ea typeface="Montserrat"/>
                <a:cs typeface="Montserrat"/>
                <a:sym typeface="Montserrat"/>
              </a:rPr>
              <a:t>Highlight Latinx culture &amp; bilingualism</a:t>
            </a:r>
            <a:endParaRPr sz="3400">
              <a:solidFill>
                <a:schemeClr val="lt1"/>
              </a:solidFill>
              <a:latin typeface="Montserrat"/>
              <a:ea typeface="Montserrat"/>
              <a:cs typeface="Montserrat"/>
              <a:sym typeface="Montserrat"/>
            </a:endParaRPr>
          </a:p>
          <a:p>
            <a:pPr indent="0" lvl="0" marL="457200" rtl="0" algn="l">
              <a:spcBef>
                <a:spcPts val="0"/>
              </a:spcBef>
              <a:spcAft>
                <a:spcPts val="0"/>
              </a:spcAft>
              <a:buNone/>
            </a:pPr>
            <a:r>
              <a:t/>
            </a:r>
            <a:endParaRPr sz="3400">
              <a:solidFill>
                <a:schemeClr val="lt1"/>
              </a:solidFill>
              <a:latin typeface="Montserrat"/>
              <a:ea typeface="Montserrat"/>
              <a:cs typeface="Montserrat"/>
              <a:sym typeface="Montserrat"/>
            </a:endParaRPr>
          </a:p>
          <a:p>
            <a:pPr indent="-444500" lvl="0" marL="457200" rtl="0" algn="l">
              <a:spcBef>
                <a:spcPts val="0"/>
              </a:spcBef>
              <a:spcAft>
                <a:spcPts val="0"/>
              </a:spcAft>
              <a:buClr>
                <a:schemeClr val="lt1"/>
              </a:buClr>
              <a:buSzPts val="3400"/>
              <a:buFont typeface="Montserrat"/>
              <a:buChar char="●"/>
            </a:pPr>
            <a:r>
              <a:rPr lang="en-US" sz="3400">
                <a:solidFill>
                  <a:schemeClr val="lt1"/>
                </a:solidFill>
                <a:latin typeface="Montserrat"/>
                <a:ea typeface="Montserrat"/>
                <a:cs typeface="Montserrat"/>
                <a:sym typeface="Montserrat"/>
              </a:rPr>
              <a:t>Provide the opportunity for expression, reflection, and companionship</a:t>
            </a:r>
            <a:endParaRPr sz="3400">
              <a:solidFill>
                <a:schemeClr val="lt1"/>
              </a:solidFill>
              <a:latin typeface="Montserrat"/>
              <a:ea typeface="Montserrat"/>
              <a:cs typeface="Montserrat"/>
              <a:sym typeface="Montserrat"/>
            </a:endParaRPr>
          </a:p>
          <a:p>
            <a:pPr indent="0" lvl="0" marL="457200" rtl="0" algn="l">
              <a:spcBef>
                <a:spcPts val="0"/>
              </a:spcBef>
              <a:spcAft>
                <a:spcPts val="0"/>
              </a:spcAft>
              <a:buNone/>
            </a:pPr>
            <a:r>
              <a:t/>
            </a:r>
            <a:endParaRPr sz="3400">
              <a:solidFill>
                <a:schemeClr val="lt1"/>
              </a:solidFill>
              <a:latin typeface="Montserrat"/>
              <a:ea typeface="Montserrat"/>
              <a:cs typeface="Montserrat"/>
              <a:sym typeface="Montserrat"/>
            </a:endParaRPr>
          </a:p>
          <a:p>
            <a:pPr indent="-444500" lvl="0" marL="457200" rtl="0" algn="l">
              <a:spcBef>
                <a:spcPts val="0"/>
              </a:spcBef>
              <a:spcAft>
                <a:spcPts val="0"/>
              </a:spcAft>
              <a:buClr>
                <a:schemeClr val="lt1"/>
              </a:buClr>
              <a:buSzPts val="3400"/>
              <a:buFont typeface="Montserrat"/>
              <a:buChar char="●"/>
            </a:pPr>
            <a:r>
              <a:rPr lang="en-US" sz="3400">
                <a:solidFill>
                  <a:schemeClr val="lt1"/>
                </a:solidFill>
                <a:latin typeface="Montserrat"/>
                <a:ea typeface="Montserrat"/>
                <a:cs typeface="Montserrat"/>
                <a:sym typeface="Montserrat"/>
              </a:rPr>
              <a:t>Provide the opportunity to change their story</a:t>
            </a:r>
            <a:endParaRPr sz="3400">
              <a:solidFill>
                <a:schemeClr val="lt1"/>
              </a:solidFill>
              <a:latin typeface="Montserrat"/>
              <a:ea typeface="Montserrat"/>
              <a:cs typeface="Montserrat"/>
              <a:sym typeface="Montserrat"/>
            </a:endParaRPr>
          </a:p>
          <a:p>
            <a:pPr indent="0" lvl="0" marL="457200" rtl="0" algn="l">
              <a:spcBef>
                <a:spcPts val="0"/>
              </a:spcBef>
              <a:spcAft>
                <a:spcPts val="0"/>
              </a:spcAft>
              <a:buNone/>
            </a:pPr>
            <a:r>
              <a:t/>
            </a:r>
            <a:endParaRPr sz="3400">
              <a:solidFill>
                <a:schemeClr val="lt1"/>
              </a:solidFill>
              <a:latin typeface="Montserrat"/>
              <a:ea typeface="Montserrat"/>
              <a:cs typeface="Montserrat"/>
              <a:sym typeface="Montserrat"/>
            </a:endParaRPr>
          </a:p>
          <a:p>
            <a:pPr indent="-444500" lvl="0" marL="457200" rtl="0" algn="l">
              <a:spcBef>
                <a:spcPts val="0"/>
              </a:spcBef>
              <a:spcAft>
                <a:spcPts val="0"/>
              </a:spcAft>
              <a:buClr>
                <a:schemeClr val="lt1"/>
              </a:buClr>
              <a:buSzPts val="3400"/>
              <a:buFont typeface="Montserrat"/>
              <a:buChar char="●"/>
            </a:pPr>
            <a:r>
              <a:rPr lang="en-US" sz="3400">
                <a:solidFill>
                  <a:schemeClr val="lt1"/>
                </a:solidFill>
                <a:latin typeface="Montserrat"/>
                <a:ea typeface="Montserrat"/>
                <a:cs typeface="Montserrat"/>
                <a:sym typeface="Montserrat"/>
              </a:rPr>
              <a:t>Motivate participants to reach their greatest potential as caregivers</a:t>
            </a:r>
            <a:endParaRPr sz="3400">
              <a:solidFill>
                <a:schemeClr val="lt1"/>
              </a:solidFill>
              <a:latin typeface="Montserrat"/>
              <a:ea typeface="Montserrat"/>
              <a:cs typeface="Montserrat"/>
              <a:sym typeface="Montserrat"/>
            </a:endParaRPr>
          </a:p>
        </p:txBody>
      </p:sp>
      <p:pic>
        <p:nvPicPr>
          <p:cNvPr id="205" name="Google Shape;205;p24" title="Community Engagement [La Fuerza de Familias Latinas]">
            <a:hlinkClick r:id="rId4"/>
          </p:cNvPr>
          <p:cNvPicPr preferRelativeResize="0"/>
          <p:nvPr/>
        </p:nvPicPr>
        <p:blipFill>
          <a:blip r:embed="rId5">
            <a:alphaModFix/>
          </a:blip>
          <a:stretch>
            <a:fillRect/>
          </a:stretch>
        </p:blipFill>
        <p:spPr>
          <a:xfrm>
            <a:off x="9549525" y="2946500"/>
            <a:ext cx="8416200" cy="6312150"/>
          </a:xfrm>
          <a:prstGeom prst="rect">
            <a:avLst/>
          </a:prstGeom>
          <a:noFill/>
          <a:ln cap="flat" cmpd="sng" w="114300">
            <a:solidFill>
              <a:srgbClr val="FF15B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105E"/>
        </a:solidFill>
      </p:bgPr>
    </p:bg>
    <p:spTree>
      <p:nvGrpSpPr>
        <p:cNvPr id="209" name="Shape 209"/>
        <p:cNvGrpSpPr/>
        <p:nvPr/>
      </p:nvGrpSpPr>
      <p:grpSpPr>
        <a:xfrm>
          <a:off x="0" y="0"/>
          <a:ext cx="0" cy="0"/>
          <a:chOff x="0" y="0"/>
          <a:chExt cx="0" cy="0"/>
        </a:xfrm>
      </p:grpSpPr>
      <p:sp>
        <p:nvSpPr>
          <p:cNvPr id="210" name="Google Shape;210;p25"/>
          <p:cNvSpPr txBox="1"/>
          <p:nvPr/>
        </p:nvSpPr>
        <p:spPr>
          <a:xfrm>
            <a:off x="1095750" y="2706875"/>
            <a:ext cx="16096500" cy="559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4800">
                <a:solidFill>
                  <a:schemeClr val="lt1"/>
                </a:solidFill>
                <a:latin typeface="Montserrat"/>
                <a:ea typeface="Montserrat"/>
                <a:cs typeface="Montserrat"/>
                <a:sym typeface="Montserrat"/>
              </a:rPr>
              <a:t>Tell us your name and share your POWER.</a:t>
            </a:r>
            <a:endParaRPr sz="4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5000">
                <a:solidFill>
                  <a:schemeClr val="lt1"/>
                </a:solidFill>
                <a:latin typeface="Montserrat"/>
                <a:ea typeface="Montserrat"/>
                <a:cs typeface="Montserrat"/>
                <a:sym typeface="Montserrat"/>
              </a:rPr>
              <a:t>“Mi Fuerza es/is </a:t>
            </a:r>
            <a:r>
              <a:rPr b="1" lang="en-US" sz="5000">
                <a:solidFill>
                  <a:schemeClr val="lt1"/>
                </a:solidFill>
                <a:latin typeface="Montserrat"/>
                <a:ea typeface="Montserrat"/>
                <a:cs typeface="Montserrat"/>
                <a:sym typeface="Montserrat"/>
              </a:rPr>
              <a:t>_______________ </a:t>
            </a:r>
            <a:r>
              <a:rPr lang="en-US" sz="5000">
                <a:solidFill>
                  <a:schemeClr val="lt1"/>
                </a:solidFill>
                <a:latin typeface="Montserrat"/>
                <a:ea typeface="Montserrat"/>
                <a:cs typeface="Montserrat"/>
                <a:sym typeface="Montserrat"/>
              </a:rPr>
              <a:t>.”</a:t>
            </a:r>
            <a:endParaRPr sz="50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US" sz="4800">
                <a:solidFill>
                  <a:schemeClr val="lt1"/>
                </a:solidFill>
                <a:latin typeface="Montserrat"/>
                <a:ea typeface="Montserrat"/>
                <a:cs typeface="Montserrat"/>
                <a:sym typeface="Montserrat"/>
              </a:rPr>
              <a:t>Then, tag the next person.</a:t>
            </a:r>
            <a:endParaRPr sz="4800">
              <a:solidFill>
                <a:schemeClr val="lt1"/>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36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US" sz="3200">
                <a:solidFill>
                  <a:schemeClr val="lt1"/>
                </a:solidFill>
                <a:latin typeface="Montserrat"/>
                <a:ea typeface="Montserrat"/>
                <a:cs typeface="Montserrat"/>
                <a:sym typeface="Montserrat"/>
              </a:rPr>
              <a:t> </a:t>
            </a:r>
            <a:endParaRPr b="1" sz="3200">
              <a:solidFill>
                <a:schemeClr val="lt1"/>
              </a:solidFill>
              <a:latin typeface="Montserrat"/>
              <a:ea typeface="Montserrat"/>
              <a:cs typeface="Montserrat"/>
              <a:sym typeface="Montserrat"/>
            </a:endParaRPr>
          </a:p>
        </p:txBody>
      </p:sp>
      <p:sp>
        <p:nvSpPr>
          <p:cNvPr id="211" name="Google Shape;211;p25"/>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25"/>
          <p:cNvPicPr preferRelativeResize="0"/>
          <p:nvPr/>
        </p:nvPicPr>
        <p:blipFill rotWithShape="1">
          <a:blip r:embed="rId3">
            <a:alphaModFix/>
          </a:blip>
          <a:srcRect b="15654" l="0" r="0" t="15654"/>
          <a:stretch/>
        </p:blipFill>
        <p:spPr>
          <a:xfrm>
            <a:off x="194175" y="0"/>
            <a:ext cx="3014875" cy="934499"/>
          </a:xfrm>
          <a:prstGeom prst="rect">
            <a:avLst/>
          </a:prstGeom>
          <a:noFill/>
          <a:ln>
            <a:noFill/>
          </a:ln>
        </p:spPr>
      </p:pic>
      <p:sp>
        <p:nvSpPr>
          <p:cNvPr id="213" name="Google Shape;213;p25"/>
          <p:cNvSpPr txBox="1"/>
          <p:nvPr/>
        </p:nvSpPr>
        <p:spPr>
          <a:xfrm>
            <a:off x="304675" y="472475"/>
            <a:ext cx="17507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6000">
                <a:solidFill>
                  <a:srgbClr val="19105E"/>
                </a:solidFill>
                <a:latin typeface="Montserrat"/>
                <a:ea typeface="Montserrat"/>
                <a:cs typeface="Montserrat"/>
                <a:sym typeface="Montserrat"/>
              </a:rPr>
              <a:t>Closing Circle</a:t>
            </a:r>
            <a:endParaRPr b="1" sz="5900">
              <a:latin typeface="Montserrat"/>
              <a:ea typeface="Montserrat"/>
              <a:cs typeface="Montserrat"/>
              <a:sym typeface="Montserrat"/>
            </a:endParaRPr>
          </a:p>
        </p:txBody>
      </p:sp>
      <p:sp>
        <p:nvSpPr>
          <p:cNvPr id="214" name="Google Shape;214;p25"/>
          <p:cNvSpPr txBox="1"/>
          <p:nvPr/>
        </p:nvSpPr>
        <p:spPr>
          <a:xfrm>
            <a:off x="4361050" y="1640100"/>
            <a:ext cx="934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15B1"/>
        </a:solidFill>
      </p:bgPr>
    </p:bg>
    <p:spTree>
      <p:nvGrpSpPr>
        <p:cNvPr id="218" name="Shape 218"/>
        <p:cNvGrpSpPr/>
        <p:nvPr/>
      </p:nvGrpSpPr>
      <p:grpSpPr>
        <a:xfrm>
          <a:off x="0" y="0"/>
          <a:ext cx="0" cy="0"/>
          <a:chOff x="0" y="0"/>
          <a:chExt cx="0" cy="0"/>
        </a:xfrm>
      </p:grpSpPr>
      <p:sp>
        <p:nvSpPr>
          <p:cNvPr id="219" name="Google Shape;219;p2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20" name="Google Shape;220;p26"/>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txBox="1"/>
          <p:nvPr/>
        </p:nvSpPr>
        <p:spPr>
          <a:xfrm>
            <a:off x="304675" y="472475"/>
            <a:ext cx="17507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6000">
                <a:solidFill>
                  <a:srgbClr val="19105E"/>
                </a:solidFill>
                <a:latin typeface="Montserrat"/>
                <a:ea typeface="Montserrat"/>
                <a:cs typeface="Montserrat"/>
                <a:sym typeface="Montserrat"/>
              </a:rPr>
              <a:t>POST-survey</a:t>
            </a:r>
            <a:endParaRPr b="1" sz="5900">
              <a:latin typeface="Montserrat"/>
              <a:ea typeface="Montserrat"/>
              <a:cs typeface="Montserrat"/>
              <a:sym typeface="Montserrat"/>
            </a:endParaRPr>
          </a:p>
        </p:txBody>
      </p:sp>
      <p:sp>
        <p:nvSpPr>
          <p:cNvPr id="222" name="Google Shape;222;p26"/>
          <p:cNvSpPr/>
          <p:nvPr/>
        </p:nvSpPr>
        <p:spPr>
          <a:xfrm>
            <a:off x="4158350" y="2178125"/>
            <a:ext cx="10262700" cy="7301400"/>
          </a:xfrm>
          <a:prstGeom prst="wedgeEllipseCallout">
            <a:avLst>
              <a:gd fmla="val -20833" name="adj1"/>
              <a:gd fmla="val 62500" name="adj2"/>
            </a:avLst>
          </a:prstGeom>
          <a:solidFill>
            <a:srgbClr val="19165E"/>
          </a:solidFill>
          <a:ln cap="flat" cmpd="sng" w="76200">
            <a:solidFill>
              <a:srgbClr val="FF15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600">
                <a:solidFill>
                  <a:srgbClr val="1BCFC9"/>
                </a:solidFill>
                <a:latin typeface="Montserrat"/>
                <a:ea typeface="Montserrat"/>
                <a:cs typeface="Montserrat"/>
                <a:sym typeface="Montserrat"/>
              </a:rPr>
              <a:t>Link in the chat box…</a:t>
            </a:r>
            <a:endParaRPr b="1" sz="4600">
              <a:solidFill>
                <a:srgbClr val="1BCFC9"/>
              </a:solidFill>
              <a:latin typeface="Montserrat"/>
              <a:ea typeface="Montserrat"/>
              <a:cs typeface="Montserrat"/>
              <a:sym typeface="Montserrat"/>
            </a:endParaRPr>
          </a:p>
          <a:p>
            <a:pPr indent="0" lvl="0" marL="0" rtl="0" algn="l">
              <a:spcBef>
                <a:spcPts val="0"/>
              </a:spcBef>
              <a:spcAft>
                <a:spcPts val="0"/>
              </a:spcAft>
              <a:buNone/>
            </a:pPr>
            <a:r>
              <a:t/>
            </a:r>
            <a:endParaRPr b="1" sz="16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600">
              <a:solidFill>
                <a:srgbClr val="FFFFFF"/>
              </a:solidFill>
              <a:latin typeface="Montserrat"/>
              <a:ea typeface="Montserrat"/>
              <a:cs typeface="Montserrat"/>
              <a:sym typeface="Montserrat"/>
            </a:endParaRPr>
          </a:p>
          <a:p>
            <a:pPr indent="-412750" lvl="0" marL="457200" rtl="0" algn="l">
              <a:lnSpc>
                <a:spcPct val="115000"/>
              </a:lnSpc>
              <a:spcBef>
                <a:spcPts val="0"/>
              </a:spcBef>
              <a:spcAft>
                <a:spcPts val="0"/>
              </a:spcAft>
              <a:buClr>
                <a:srgbClr val="FFFFFF"/>
              </a:buClr>
              <a:buSzPts val="2900"/>
              <a:buFont typeface="Montserrat"/>
              <a:buAutoNum type="arabicPeriod"/>
            </a:pPr>
            <a:r>
              <a:rPr b="1" lang="en-US" sz="2900">
                <a:solidFill>
                  <a:srgbClr val="FFFFFF"/>
                </a:solidFill>
                <a:latin typeface="Montserrat"/>
                <a:ea typeface="Montserrat"/>
                <a:cs typeface="Montserrat"/>
                <a:sym typeface="Montserrat"/>
              </a:rPr>
              <a:t>Click on the </a:t>
            </a:r>
            <a:r>
              <a:rPr b="1" lang="en-US" sz="2900" u="sng">
                <a:solidFill>
                  <a:srgbClr val="1BCFC9"/>
                </a:solidFill>
                <a:latin typeface="Montserrat"/>
                <a:ea typeface="Montserrat"/>
                <a:cs typeface="Montserrat"/>
                <a:sym typeface="Montserrat"/>
                <a:hlinkClick r:id="rId3">
                  <a:extLst>
                    <a:ext uri="{A12FA001-AC4F-418D-AE19-62706E023703}">
                      <ahyp:hlinkClr val="tx"/>
                    </a:ext>
                  </a:extLst>
                </a:hlinkClick>
              </a:rPr>
              <a:t>POST-Survey LINK</a:t>
            </a:r>
            <a:endParaRPr b="1" sz="2900">
              <a:solidFill>
                <a:srgbClr val="1BCFC9"/>
              </a:solidFill>
              <a:latin typeface="Montserrat"/>
              <a:ea typeface="Montserrat"/>
              <a:cs typeface="Montserrat"/>
              <a:sym typeface="Montserrat"/>
            </a:endParaRPr>
          </a:p>
          <a:p>
            <a:pPr indent="-412750" lvl="0" marL="457200" rtl="0" algn="l">
              <a:lnSpc>
                <a:spcPct val="115000"/>
              </a:lnSpc>
              <a:spcBef>
                <a:spcPts val="0"/>
              </a:spcBef>
              <a:spcAft>
                <a:spcPts val="0"/>
              </a:spcAft>
              <a:buClr>
                <a:srgbClr val="FFFFFF"/>
              </a:buClr>
              <a:buSzPts val="2900"/>
              <a:buFont typeface="Montserrat"/>
              <a:buAutoNum type="arabicPeriod"/>
            </a:pPr>
            <a:r>
              <a:rPr b="1" lang="en-US" sz="2900">
                <a:solidFill>
                  <a:srgbClr val="FFFFFF"/>
                </a:solidFill>
                <a:latin typeface="Montserrat"/>
                <a:ea typeface="Montserrat"/>
                <a:cs typeface="Montserrat"/>
                <a:sym typeface="Montserrat"/>
              </a:rPr>
              <a:t>Turn off your camera. </a:t>
            </a:r>
            <a:endParaRPr b="1" sz="2900">
              <a:solidFill>
                <a:srgbClr val="FFFFFF"/>
              </a:solidFill>
              <a:latin typeface="Montserrat"/>
              <a:ea typeface="Montserrat"/>
              <a:cs typeface="Montserrat"/>
              <a:sym typeface="Montserrat"/>
            </a:endParaRPr>
          </a:p>
          <a:p>
            <a:pPr indent="-412750" lvl="0" marL="457200" rtl="0" algn="l">
              <a:lnSpc>
                <a:spcPct val="115000"/>
              </a:lnSpc>
              <a:spcBef>
                <a:spcPts val="0"/>
              </a:spcBef>
              <a:spcAft>
                <a:spcPts val="0"/>
              </a:spcAft>
              <a:buClr>
                <a:srgbClr val="FFFFFF"/>
              </a:buClr>
              <a:buSzPts val="2900"/>
              <a:buFont typeface="Montserrat"/>
              <a:buAutoNum type="arabicPeriod"/>
            </a:pPr>
            <a:r>
              <a:rPr b="1" lang="en-US" sz="2900">
                <a:solidFill>
                  <a:srgbClr val="FFFFFF"/>
                </a:solidFill>
                <a:latin typeface="Montserrat"/>
                <a:ea typeface="Montserrat"/>
                <a:cs typeface="Montserrat"/>
                <a:sym typeface="Montserrat"/>
              </a:rPr>
              <a:t>Fill out the survey! </a:t>
            </a:r>
            <a:endParaRPr b="1" sz="2900">
              <a:solidFill>
                <a:srgbClr val="FFFFFF"/>
              </a:solidFill>
              <a:latin typeface="Montserrat"/>
              <a:ea typeface="Montserrat"/>
              <a:cs typeface="Montserrat"/>
              <a:sym typeface="Montserrat"/>
            </a:endParaRPr>
          </a:p>
          <a:p>
            <a:pPr indent="-412750" lvl="0" marL="457200" rtl="0" algn="l">
              <a:lnSpc>
                <a:spcPct val="115000"/>
              </a:lnSpc>
              <a:spcBef>
                <a:spcPts val="0"/>
              </a:spcBef>
              <a:spcAft>
                <a:spcPts val="0"/>
              </a:spcAft>
              <a:buClr>
                <a:srgbClr val="FFFFFF"/>
              </a:buClr>
              <a:buSzPts val="2900"/>
              <a:buFont typeface="Montserrat"/>
              <a:buAutoNum type="arabicPeriod"/>
            </a:pPr>
            <a:r>
              <a:rPr b="1" lang="en-US" sz="2900">
                <a:solidFill>
                  <a:srgbClr val="FFFFFF"/>
                </a:solidFill>
                <a:latin typeface="Montserrat"/>
                <a:ea typeface="Montserrat"/>
                <a:cs typeface="Montserrat"/>
                <a:sym typeface="Montserrat"/>
              </a:rPr>
              <a:t>Turn the camera on when you're finished. (approx, 10 minutes)</a:t>
            </a:r>
            <a:endParaRPr b="1" sz="2900">
              <a:solidFill>
                <a:srgbClr val="FFFFF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b="1" sz="2900">
              <a:solidFill>
                <a:srgbClr val="FFFFFF"/>
              </a:solidFill>
              <a:latin typeface="Montserrat"/>
              <a:ea typeface="Montserrat"/>
              <a:cs typeface="Montserrat"/>
              <a:sym typeface="Montserrat"/>
            </a:endParaRPr>
          </a:p>
          <a:p>
            <a:pPr indent="0" lvl="0" marL="457200" rtl="0" algn="l">
              <a:lnSpc>
                <a:spcPct val="115000"/>
              </a:lnSpc>
              <a:spcBef>
                <a:spcPts val="0"/>
              </a:spcBef>
              <a:spcAft>
                <a:spcPts val="0"/>
              </a:spcAft>
              <a:buNone/>
            </a:pPr>
            <a:r>
              <a:rPr b="1" lang="en-US" sz="2900">
                <a:solidFill>
                  <a:srgbClr val="FFFFFF"/>
                </a:solidFill>
                <a:latin typeface="Montserrat"/>
                <a:ea typeface="Montserrat"/>
                <a:cs typeface="Montserrat"/>
                <a:sym typeface="Montserrat"/>
              </a:rPr>
              <a:t>*Raise your hand if you need help.</a:t>
            </a:r>
            <a:endParaRPr b="1" sz="29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15B1"/>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15B1"/>
              </a:solidFill>
              <a:latin typeface="Montserrat"/>
              <a:ea typeface="Montserrat"/>
              <a:cs typeface="Montserrat"/>
              <a:sym typeface="Montserrat"/>
            </a:endParaRPr>
          </a:p>
        </p:txBody>
      </p:sp>
      <p:pic>
        <p:nvPicPr>
          <p:cNvPr id="223" name="Google Shape;223;p26"/>
          <p:cNvPicPr preferRelativeResize="0"/>
          <p:nvPr/>
        </p:nvPicPr>
        <p:blipFill>
          <a:blip r:embed="rId4">
            <a:alphaModFix/>
          </a:blip>
          <a:stretch>
            <a:fillRect/>
          </a:stretch>
        </p:blipFill>
        <p:spPr>
          <a:xfrm>
            <a:off x="304675" y="288623"/>
            <a:ext cx="3002129" cy="110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CFC9"/>
        </a:solidFill>
      </p:bgPr>
    </p:bg>
    <p:spTree>
      <p:nvGrpSpPr>
        <p:cNvPr id="227" name="Shape 227"/>
        <p:cNvGrpSpPr/>
        <p:nvPr/>
      </p:nvGrpSpPr>
      <p:grpSpPr>
        <a:xfrm>
          <a:off x="0" y="0"/>
          <a:ext cx="0" cy="0"/>
          <a:chOff x="0" y="0"/>
          <a:chExt cx="0" cy="0"/>
        </a:xfrm>
      </p:grpSpPr>
      <p:sp>
        <p:nvSpPr>
          <p:cNvPr id="228" name="Google Shape;228;p27"/>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7"/>
          <p:cNvSpPr txBox="1"/>
          <p:nvPr/>
        </p:nvSpPr>
        <p:spPr>
          <a:xfrm>
            <a:off x="4109875" y="5720625"/>
            <a:ext cx="18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30" name="Google Shape;230;p27"/>
          <p:cNvSpPr txBox="1"/>
          <p:nvPr/>
        </p:nvSpPr>
        <p:spPr>
          <a:xfrm>
            <a:off x="1036200" y="934500"/>
            <a:ext cx="162156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100">
                <a:solidFill>
                  <a:srgbClr val="19165E"/>
                </a:solidFill>
                <a:latin typeface="Montserrat"/>
                <a:ea typeface="Montserrat"/>
                <a:cs typeface="Montserrat"/>
                <a:sym typeface="Montserrat"/>
              </a:rPr>
              <a:t>Next Steps</a:t>
            </a:r>
            <a:endParaRPr sz="5100">
              <a:solidFill>
                <a:srgbClr val="19165E"/>
              </a:solidFill>
              <a:latin typeface="Montserrat"/>
              <a:ea typeface="Montserrat"/>
              <a:cs typeface="Montserrat"/>
              <a:sym typeface="Montserrat"/>
            </a:endParaRPr>
          </a:p>
        </p:txBody>
      </p:sp>
      <p:pic>
        <p:nvPicPr>
          <p:cNvPr id="231" name="Google Shape;231;p27"/>
          <p:cNvPicPr preferRelativeResize="0"/>
          <p:nvPr/>
        </p:nvPicPr>
        <p:blipFill rotWithShape="1">
          <a:blip r:embed="rId3">
            <a:alphaModFix/>
          </a:blip>
          <a:srcRect b="15654" l="0" r="0" t="15654"/>
          <a:stretch/>
        </p:blipFill>
        <p:spPr>
          <a:xfrm>
            <a:off x="194175" y="0"/>
            <a:ext cx="3014875" cy="934499"/>
          </a:xfrm>
          <a:prstGeom prst="rect">
            <a:avLst/>
          </a:prstGeom>
          <a:noFill/>
          <a:ln>
            <a:noFill/>
          </a:ln>
        </p:spPr>
      </p:pic>
      <p:sp>
        <p:nvSpPr>
          <p:cNvPr id="232" name="Google Shape;232;p27"/>
          <p:cNvSpPr txBox="1"/>
          <p:nvPr/>
        </p:nvSpPr>
        <p:spPr>
          <a:xfrm>
            <a:off x="1891750" y="3141625"/>
            <a:ext cx="1453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33" name="Google Shape;233;p27"/>
          <p:cNvSpPr txBox="1"/>
          <p:nvPr/>
        </p:nvSpPr>
        <p:spPr>
          <a:xfrm>
            <a:off x="820650" y="3016525"/>
            <a:ext cx="16646700" cy="5244300"/>
          </a:xfrm>
          <a:prstGeom prst="rect">
            <a:avLst/>
          </a:prstGeom>
          <a:noFill/>
          <a:ln>
            <a:noFill/>
          </a:ln>
        </p:spPr>
        <p:txBody>
          <a:bodyPr anchorCtr="0" anchor="t" bIns="91425" lIns="91425" spcFirstLastPara="1" rIns="91425" wrap="square" tIns="91425">
            <a:spAutoFit/>
          </a:bodyPr>
          <a:lstStyle/>
          <a:p>
            <a:pPr indent="-501650" lvl="0" marL="457200" rtl="0" algn="l">
              <a:lnSpc>
                <a:spcPct val="115000"/>
              </a:lnSpc>
              <a:spcBef>
                <a:spcPts val="0"/>
              </a:spcBef>
              <a:spcAft>
                <a:spcPts val="0"/>
              </a:spcAft>
              <a:buClr>
                <a:srgbClr val="19105E"/>
              </a:buClr>
              <a:buSzPts val="4300"/>
              <a:buFont typeface="Montserrat"/>
              <a:buChar char="●"/>
            </a:pPr>
            <a:r>
              <a:rPr lang="en-US" sz="4300">
                <a:solidFill>
                  <a:srgbClr val="19105E"/>
                </a:solidFill>
                <a:latin typeface="Montserrat"/>
                <a:ea typeface="Montserrat"/>
                <a:cs typeface="Montserrat"/>
                <a:sym typeface="Montserrat"/>
              </a:rPr>
              <a:t>Data Collection for Family Engagement Workshops</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lang="en-US" sz="4300">
                <a:solidFill>
                  <a:srgbClr val="19105E"/>
                </a:solidFill>
                <a:latin typeface="Montserrat"/>
                <a:ea typeface="Montserrat"/>
                <a:cs typeface="Montserrat"/>
                <a:sym typeface="Montserrat"/>
              </a:rPr>
              <a:t>Toolkit will arrive via Drop Box to all Certified Facilitators </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lang="en-US" sz="4300">
                <a:solidFill>
                  <a:srgbClr val="19105E"/>
                </a:solidFill>
                <a:latin typeface="Montserrat"/>
                <a:ea typeface="Montserrat"/>
                <a:cs typeface="Montserrat"/>
                <a:sym typeface="Montserrat"/>
              </a:rPr>
              <a:t>Recommend Binge watching the La Fuerza de Creer Telenovela</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lang="en-US" sz="4300">
                <a:solidFill>
                  <a:srgbClr val="19105E"/>
                </a:solidFill>
                <a:latin typeface="Montserrat"/>
                <a:ea typeface="Montserrat"/>
                <a:cs typeface="Montserrat"/>
                <a:sym typeface="Montserrat"/>
              </a:rPr>
              <a:t>Reviewing Digital Assets on the website </a:t>
            </a:r>
            <a:r>
              <a:rPr b="1" lang="en-US" sz="4300" u="sng">
                <a:solidFill>
                  <a:srgbClr val="FF15B1"/>
                </a:solidFill>
                <a:latin typeface="Montserrat"/>
                <a:ea typeface="Montserrat"/>
                <a:cs typeface="Montserrat"/>
                <a:sym typeface="Montserrat"/>
                <a:hlinkClick r:id="rId4">
                  <a:extLst>
                    <a:ext uri="{A12FA001-AC4F-418D-AE19-62706E023703}">
                      <ahyp:hlinkClr val="tx"/>
                    </a:ext>
                  </a:extLst>
                </a:hlinkClick>
              </a:rPr>
              <a:t>www.lafuerzadefamilias.org</a:t>
            </a:r>
            <a:r>
              <a:rPr b="1" lang="en-US" sz="4300">
                <a:solidFill>
                  <a:srgbClr val="FF15B1"/>
                </a:solidFill>
                <a:latin typeface="Montserrat"/>
                <a:ea typeface="Montserrat"/>
                <a:cs typeface="Montserrat"/>
                <a:sym typeface="Montserrat"/>
              </a:rPr>
              <a:t>  </a:t>
            </a:r>
            <a:endParaRPr b="1" sz="4300">
              <a:solidFill>
                <a:srgbClr val="FF15B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200">
              <a:solidFill>
                <a:schemeClr val="l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9" name="Google Shape;239;p28"/>
          <p:cNvSpPr/>
          <p:nvPr/>
        </p:nvSpPr>
        <p:spPr>
          <a:xfrm rot="-5400000">
            <a:off x="463500" y="376800"/>
            <a:ext cx="9640500" cy="9640500"/>
          </a:xfrm>
          <a:prstGeom prst="wedgeRectCallout">
            <a:avLst>
              <a:gd fmla="val -36281" name="adj1"/>
              <a:gd fmla="val 85364" name="adj2"/>
            </a:avLst>
          </a:prstGeom>
          <a:solidFill>
            <a:srgbClr val="47E6E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txBox="1"/>
          <p:nvPr/>
        </p:nvSpPr>
        <p:spPr>
          <a:xfrm>
            <a:off x="11116575" y="8988600"/>
            <a:ext cx="65409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rgbClr val="FF15B1"/>
                </a:solidFill>
                <a:latin typeface="Montserrat"/>
                <a:ea typeface="Montserrat"/>
                <a:cs typeface="Montserrat"/>
                <a:sym typeface="Montserrat"/>
              </a:rPr>
              <a:t>ANNOUNCEMENTS</a:t>
            </a:r>
            <a:endParaRPr b="1" sz="4600">
              <a:solidFill>
                <a:srgbClr val="FF15B1"/>
              </a:solidFill>
              <a:latin typeface="Montserrat"/>
              <a:ea typeface="Montserrat"/>
              <a:cs typeface="Montserrat"/>
              <a:sym typeface="Montserrat"/>
            </a:endParaRPr>
          </a:p>
        </p:txBody>
      </p:sp>
      <p:sp>
        <p:nvSpPr>
          <p:cNvPr id="241" name="Google Shape;241;p28"/>
          <p:cNvSpPr txBox="1"/>
          <p:nvPr/>
        </p:nvSpPr>
        <p:spPr>
          <a:xfrm>
            <a:off x="889650" y="548850"/>
            <a:ext cx="8788200" cy="895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3800">
                <a:solidFill>
                  <a:srgbClr val="19165E"/>
                </a:solidFill>
                <a:latin typeface="Montserrat"/>
                <a:ea typeface="Montserrat"/>
                <a:cs typeface="Montserrat"/>
                <a:sym typeface="Montserrat"/>
              </a:rPr>
              <a:t>Coaching</a:t>
            </a:r>
            <a:endParaRPr b="1" sz="3800">
              <a:solidFill>
                <a:srgbClr val="19165E"/>
              </a:solidFill>
              <a:latin typeface="Montserrat"/>
              <a:ea typeface="Montserrat"/>
              <a:cs typeface="Montserrat"/>
              <a:sym typeface="Montserrat"/>
            </a:endParaRPr>
          </a:p>
          <a:p>
            <a:pPr indent="-469900" lvl="0" marL="457200" rtl="0" algn="l">
              <a:spcBef>
                <a:spcPts val="0"/>
              </a:spcBef>
              <a:spcAft>
                <a:spcPts val="0"/>
              </a:spcAft>
              <a:buClr>
                <a:srgbClr val="19165E"/>
              </a:buClr>
              <a:buSzPts val="3800"/>
              <a:buFont typeface="Montserrat"/>
              <a:buChar char="●"/>
            </a:pPr>
            <a:r>
              <a:rPr lang="en-US" sz="3800" u="sng">
                <a:solidFill>
                  <a:srgbClr val="19165E"/>
                </a:solidFill>
                <a:latin typeface="Montserrat"/>
                <a:ea typeface="Montserrat"/>
                <a:cs typeface="Montserrat"/>
                <a:sym typeface="Montserrat"/>
                <a:hlinkClick r:id="rId3">
                  <a:extLst>
                    <a:ext uri="{A12FA001-AC4F-418D-AE19-62706E023703}">
                      <ahyp:hlinkClr val="tx"/>
                    </a:ext>
                  </a:extLst>
                </a:hlinkClick>
              </a:rPr>
              <a:t>Sign up!</a:t>
            </a:r>
            <a:endParaRPr b="1" sz="3800">
              <a:solidFill>
                <a:srgbClr val="19165E"/>
              </a:solidFill>
              <a:latin typeface="Montserrat"/>
              <a:ea typeface="Montserrat"/>
              <a:cs typeface="Montserrat"/>
              <a:sym typeface="Montserrat"/>
            </a:endParaRPr>
          </a:p>
          <a:p>
            <a:pPr indent="0" lvl="0" marL="0" rtl="0" algn="l">
              <a:spcBef>
                <a:spcPts val="0"/>
              </a:spcBef>
              <a:spcAft>
                <a:spcPts val="0"/>
              </a:spcAft>
              <a:buNone/>
            </a:pPr>
            <a:r>
              <a:t/>
            </a:r>
            <a:endParaRPr b="1" sz="3800">
              <a:solidFill>
                <a:srgbClr val="19165E"/>
              </a:solidFill>
              <a:latin typeface="Montserrat"/>
              <a:ea typeface="Montserrat"/>
              <a:cs typeface="Montserrat"/>
              <a:sym typeface="Montserrat"/>
            </a:endParaRPr>
          </a:p>
          <a:p>
            <a:pPr indent="0" lvl="0" marL="0" rtl="0" algn="l">
              <a:spcBef>
                <a:spcPts val="0"/>
              </a:spcBef>
              <a:spcAft>
                <a:spcPts val="0"/>
              </a:spcAft>
              <a:buNone/>
            </a:pPr>
            <a:r>
              <a:rPr b="1" lang="en-US" sz="3800">
                <a:solidFill>
                  <a:srgbClr val="19165E"/>
                </a:solidFill>
                <a:latin typeface="Montserrat"/>
                <a:ea typeface="Montserrat"/>
                <a:cs typeface="Montserrat"/>
                <a:sym typeface="Montserrat"/>
              </a:rPr>
              <a:t>Survey</a:t>
            </a:r>
            <a:endParaRPr b="1" sz="3800">
              <a:solidFill>
                <a:srgbClr val="19165E"/>
              </a:solidFill>
              <a:latin typeface="Montserrat"/>
              <a:ea typeface="Montserrat"/>
              <a:cs typeface="Montserrat"/>
              <a:sym typeface="Montserrat"/>
            </a:endParaRPr>
          </a:p>
          <a:p>
            <a:pPr indent="-469900" lvl="0" marL="457200" rtl="0" algn="l">
              <a:spcBef>
                <a:spcPts val="0"/>
              </a:spcBef>
              <a:spcAft>
                <a:spcPts val="0"/>
              </a:spcAft>
              <a:buClr>
                <a:srgbClr val="19165E"/>
              </a:buClr>
              <a:buSzPts val="3800"/>
              <a:buFont typeface="Montserrat"/>
              <a:buChar char="●"/>
            </a:pPr>
            <a:r>
              <a:rPr b="1" lang="en-US" sz="3800">
                <a:solidFill>
                  <a:srgbClr val="19165E"/>
                </a:solidFill>
                <a:latin typeface="Montserrat"/>
                <a:ea typeface="Montserrat"/>
                <a:cs typeface="Montserrat"/>
                <a:sym typeface="Montserrat"/>
              </a:rPr>
              <a:t>F</a:t>
            </a:r>
            <a:r>
              <a:rPr b="1" lang="en-US" sz="3800" u="sng">
                <a:solidFill>
                  <a:srgbClr val="19165E"/>
                </a:solidFill>
                <a:latin typeface="Montserrat"/>
                <a:ea typeface="Montserrat"/>
                <a:cs typeface="Montserrat"/>
                <a:sym typeface="Montserrat"/>
                <a:hlinkClick r:id="rId4">
                  <a:extLst>
                    <a:ext uri="{A12FA001-AC4F-418D-AE19-62706E023703}">
                      <ahyp:hlinkClr val="tx"/>
                    </a:ext>
                  </a:extLst>
                </a:hlinkClick>
              </a:rPr>
              <a:t>ill out Final Survey</a:t>
            </a:r>
            <a:endParaRPr b="1" sz="3800">
              <a:solidFill>
                <a:srgbClr val="19165E"/>
              </a:solidFill>
              <a:latin typeface="Montserrat"/>
              <a:ea typeface="Montserrat"/>
              <a:cs typeface="Montserrat"/>
              <a:sym typeface="Montserrat"/>
            </a:endParaRPr>
          </a:p>
          <a:p>
            <a:pPr indent="0" lvl="0" marL="457200" rtl="0" algn="l">
              <a:spcBef>
                <a:spcPts val="0"/>
              </a:spcBef>
              <a:spcAft>
                <a:spcPts val="0"/>
              </a:spcAft>
              <a:buNone/>
            </a:pPr>
            <a:r>
              <a:t/>
            </a:r>
            <a:endParaRPr sz="3800">
              <a:solidFill>
                <a:srgbClr val="19165E"/>
              </a:solidFill>
              <a:latin typeface="Montserrat"/>
              <a:ea typeface="Montserrat"/>
              <a:cs typeface="Montserrat"/>
              <a:sym typeface="Montserrat"/>
            </a:endParaRPr>
          </a:p>
          <a:p>
            <a:pPr indent="-469900" lvl="0" marL="457200" rtl="0" algn="l">
              <a:spcBef>
                <a:spcPts val="0"/>
              </a:spcBef>
              <a:spcAft>
                <a:spcPts val="0"/>
              </a:spcAft>
              <a:buClr>
                <a:srgbClr val="19165E"/>
              </a:buClr>
              <a:buSzPts val="3800"/>
              <a:buFont typeface="Montserrat"/>
              <a:buChar char="●"/>
            </a:pPr>
            <a:r>
              <a:rPr b="1" lang="en-US" sz="3800">
                <a:solidFill>
                  <a:srgbClr val="19165E"/>
                </a:solidFill>
                <a:latin typeface="Montserrat"/>
                <a:ea typeface="Montserrat"/>
                <a:cs typeface="Montserrat"/>
                <a:sym typeface="Montserrat"/>
              </a:rPr>
              <a:t>ASSIGNMENT!</a:t>
            </a:r>
            <a:r>
              <a:rPr lang="en-US" sz="3800">
                <a:solidFill>
                  <a:srgbClr val="19165E"/>
                </a:solidFill>
                <a:latin typeface="Montserrat"/>
                <a:ea typeface="Montserrat"/>
                <a:cs typeface="Montserrat"/>
                <a:sym typeface="Montserrat"/>
              </a:rPr>
              <a:t> </a:t>
            </a:r>
            <a:endParaRPr sz="3800">
              <a:solidFill>
                <a:srgbClr val="19165E"/>
              </a:solidFill>
              <a:latin typeface="Montserrat"/>
              <a:ea typeface="Montserrat"/>
              <a:cs typeface="Montserrat"/>
              <a:sym typeface="Montserrat"/>
            </a:endParaRPr>
          </a:p>
          <a:p>
            <a:pPr indent="-469900" lvl="0" marL="457200" rtl="0" algn="l">
              <a:spcBef>
                <a:spcPts val="0"/>
              </a:spcBef>
              <a:spcAft>
                <a:spcPts val="0"/>
              </a:spcAft>
              <a:buClr>
                <a:srgbClr val="19165E"/>
              </a:buClr>
              <a:buSzPts val="3800"/>
              <a:buFont typeface="Montserrat"/>
              <a:buChar char="●"/>
            </a:pPr>
            <a:r>
              <a:rPr lang="en-US" sz="3800">
                <a:solidFill>
                  <a:srgbClr val="19165E"/>
                </a:solidFill>
                <a:latin typeface="Montserrat"/>
                <a:ea typeface="Montserrat"/>
                <a:cs typeface="Montserrat"/>
                <a:sym typeface="Montserrat"/>
              </a:rPr>
              <a:t>Review the Toolkit that will be sent via email.  </a:t>
            </a:r>
            <a:endParaRPr b="1" i="1" sz="3800">
              <a:solidFill>
                <a:srgbClr val="19165E"/>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19165E"/>
              </a:solidFill>
              <a:latin typeface="Montserrat"/>
              <a:ea typeface="Montserrat"/>
              <a:cs typeface="Montserrat"/>
              <a:sym typeface="Montserrat"/>
            </a:endParaRPr>
          </a:p>
          <a:p>
            <a:pPr indent="0" lvl="0" marL="0" rtl="0" algn="l">
              <a:spcBef>
                <a:spcPts val="0"/>
              </a:spcBef>
              <a:spcAft>
                <a:spcPts val="0"/>
              </a:spcAft>
              <a:buNone/>
            </a:pPr>
            <a:r>
              <a:rPr b="1" lang="en-US" sz="3800">
                <a:solidFill>
                  <a:srgbClr val="19165E"/>
                </a:solidFill>
                <a:latin typeface="Montserrat"/>
                <a:ea typeface="Montserrat"/>
                <a:cs typeface="Montserrat"/>
                <a:sym typeface="Montserrat"/>
              </a:rPr>
              <a:t>Visit:</a:t>
            </a:r>
            <a:endParaRPr b="1" sz="3800">
              <a:solidFill>
                <a:srgbClr val="19165E"/>
              </a:solidFill>
              <a:latin typeface="Montserrat"/>
              <a:ea typeface="Montserrat"/>
              <a:cs typeface="Montserrat"/>
              <a:sym typeface="Montserrat"/>
            </a:endParaRPr>
          </a:p>
          <a:p>
            <a:pPr indent="0" lvl="0" marL="0" rtl="0" algn="l">
              <a:spcBef>
                <a:spcPts val="0"/>
              </a:spcBef>
              <a:spcAft>
                <a:spcPts val="0"/>
              </a:spcAft>
              <a:buNone/>
            </a:pPr>
            <a:r>
              <a:rPr lang="en-US" sz="3800">
                <a:solidFill>
                  <a:srgbClr val="19165E"/>
                </a:solidFill>
                <a:latin typeface="Montserrat"/>
                <a:ea typeface="Montserrat"/>
                <a:cs typeface="Montserrat"/>
                <a:sym typeface="Montserrat"/>
              </a:rPr>
              <a:t>Lafuerzadefamilias.org </a:t>
            </a:r>
            <a:endParaRPr sz="3800">
              <a:solidFill>
                <a:srgbClr val="19165E"/>
              </a:solidFill>
              <a:latin typeface="Montserrat"/>
              <a:ea typeface="Montserrat"/>
              <a:cs typeface="Montserrat"/>
              <a:sym typeface="Montserrat"/>
            </a:endParaRPr>
          </a:p>
          <a:p>
            <a:pPr indent="0" lvl="0" marL="0" rtl="0" algn="l">
              <a:spcBef>
                <a:spcPts val="0"/>
              </a:spcBef>
              <a:spcAft>
                <a:spcPts val="0"/>
              </a:spcAft>
              <a:buNone/>
            </a:pPr>
            <a:r>
              <a:t/>
            </a:r>
            <a:endParaRPr sz="3800">
              <a:solidFill>
                <a:srgbClr val="19165E"/>
              </a:solidFill>
              <a:latin typeface="Montserrat"/>
              <a:ea typeface="Montserrat"/>
              <a:cs typeface="Montserrat"/>
              <a:sym typeface="Montserrat"/>
            </a:endParaRPr>
          </a:p>
          <a:p>
            <a:pPr indent="0" lvl="0" marL="0" rtl="0" algn="l">
              <a:spcBef>
                <a:spcPts val="0"/>
              </a:spcBef>
              <a:spcAft>
                <a:spcPts val="0"/>
              </a:spcAft>
              <a:buNone/>
            </a:pPr>
            <a:r>
              <a:rPr lang="en-US" sz="3800">
                <a:solidFill>
                  <a:srgbClr val="19165E"/>
                </a:solidFill>
                <a:latin typeface="Montserrat"/>
                <a:ea typeface="Montserrat"/>
                <a:cs typeface="Montserrat"/>
                <a:sym typeface="Montserrat"/>
              </a:rPr>
              <a:t>See you at our Coaching Sessions starting Monday, September 13th!</a:t>
            </a:r>
            <a:endParaRPr sz="3800">
              <a:solidFill>
                <a:srgbClr val="19165E"/>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nvSpPr>
        <p:spPr>
          <a:xfrm>
            <a:off x="765865" y="2992755"/>
            <a:ext cx="16756200" cy="5115300"/>
          </a:xfrm>
          <a:prstGeom prst="rect">
            <a:avLst/>
          </a:prstGeom>
          <a:noFill/>
          <a:ln>
            <a:noFill/>
          </a:ln>
        </p:spPr>
        <p:txBody>
          <a:bodyPr anchorCtr="0" anchor="t" bIns="0" lIns="0" spcFirstLastPara="1" rIns="0" wrap="square" tIns="0">
            <a:spAutoFit/>
          </a:bodyPr>
          <a:lstStyle/>
          <a:p>
            <a:pPr indent="0" lvl="0" marL="0" marR="0" rtl="0" algn="ctr">
              <a:lnSpc>
                <a:spcPct val="125966"/>
              </a:lnSpc>
              <a:spcBef>
                <a:spcPts val="0"/>
              </a:spcBef>
              <a:spcAft>
                <a:spcPts val="0"/>
              </a:spcAft>
              <a:buNone/>
            </a:pPr>
            <a:r>
              <a:rPr i="0" lang="en-US" sz="3000" u="none" cap="none" strike="noStrike">
                <a:solidFill>
                  <a:srgbClr val="19105E"/>
                </a:solidFill>
                <a:latin typeface="Montserrat"/>
                <a:ea typeface="Montserrat"/>
                <a:cs typeface="Montserrat"/>
                <a:sym typeface="Montserrat"/>
              </a:rPr>
              <a:t>Contact:</a:t>
            </a:r>
            <a:endParaRPr>
              <a:latin typeface="Montserrat"/>
              <a:ea typeface="Montserrat"/>
              <a:cs typeface="Montserrat"/>
              <a:sym typeface="Montserrat"/>
            </a:endParaRPr>
          </a:p>
          <a:p>
            <a:pPr indent="0" lvl="0" marL="0" marR="0" rtl="0" algn="ctr">
              <a:lnSpc>
                <a:spcPct val="125966"/>
              </a:lnSpc>
              <a:spcBef>
                <a:spcPts val="0"/>
              </a:spcBef>
              <a:spcAft>
                <a:spcPts val="0"/>
              </a:spcAft>
              <a:buNone/>
            </a:pPr>
            <a:r>
              <a:t/>
            </a:r>
            <a:endParaRPr i="0" sz="3000" u="none" cap="none" strike="noStrike">
              <a:solidFill>
                <a:srgbClr val="19105E"/>
              </a:solidFill>
              <a:latin typeface="Montserrat"/>
              <a:ea typeface="Montserrat"/>
              <a:cs typeface="Montserrat"/>
              <a:sym typeface="Montserrat"/>
            </a:endParaRPr>
          </a:p>
          <a:p>
            <a:pPr indent="0" lvl="0" marL="0" marR="0" rtl="0" algn="ctr">
              <a:lnSpc>
                <a:spcPct val="125966"/>
              </a:lnSpc>
              <a:spcBef>
                <a:spcPts val="0"/>
              </a:spcBef>
              <a:spcAft>
                <a:spcPts val="0"/>
              </a:spcAft>
              <a:buNone/>
            </a:pPr>
            <a:r>
              <a:rPr i="0" lang="en-US" sz="3000" u="none" cap="none" strike="noStrike">
                <a:solidFill>
                  <a:srgbClr val="19105E"/>
                </a:solidFill>
                <a:latin typeface="Montserrat"/>
                <a:ea typeface="Montserrat"/>
                <a:cs typeface="Montserrat"/>
                <a:sym typeface="Montserrat"/>
              </a:rPr>
              <a:t>Michelle López</a:t>
            </a:r>
            <a:endParaRPr>
              <a:latin typeface="Montserrat"/>
              <a:ea typeface="Montserrat"/>
              <a:cs typeface="Montserrat"/>
              <a:sym typeface="Montserrat"/>
            </a:endParaRPr>
          </a:p>
          <a:p>
            <a:pPr indent="0" lvl="0" marL="0" marR="0" rtl="0" algn="ctr">
              <a:lnSpc>
                <a:spcPct val="125966"/>
              </a:lnSpc>
              <a:spcBef>
                <a:spcPts val="0"/>
              </a:spcBef>
              <a:spcAft>
                <a:spcPts val="0"/>
              </a:spcAft>
              <a:buNone/>
            </a:pPr>
            <a:r>
              <a:rPr i="0" lang="en-US" sz="3000" u="none" cap="none" strike="noStrike">
                <a:solidFill>
                  <a:srgbClr val="19105E"/>
                </a:solidFill>
                <a:latin typeface="Montserrat"/>
                <a:ea typeface="Montserrat"/>
                <a:cs typeface="Montserrat"/>
                <a:sym typeface="Montserrat"/>
              </a:rPr>
              <a:t>michellel@literacypartners.org</a:t>
            </a:r>
            <a:endParaRPr>
              <a:latin typeface="Montserrat"/>
              <a:ea typeface="Montserrat"/>
              <a:cs typeface="Montserrat"/>
              <a:sym typeface="Montserrat"/>
            </a:endParaRPr>
          </a:p>
          <a:p>
            <a:pPr indent="0" lvl="0" marL="0" marR="0" rtl="0" algn="ctr">
              <a:lnSpc>
                <a:spcPct val="125966"/>
              </a:lnSpc>
              <a:spcBef>
                <a:spcPts val="0"/>
              </a:spcBef>
              <a:spcAft>
                <a:spcPts val="0"/>
              </a:spcAft>
              <a:buNone/>
            </a:pPr>
            <a:r>
              <a:t/>
            </a:r>
            <a:endParaRPr i="0" sz="3000" u="none" cap="none" strike="noStrike">
              <a:solidFill>
                <a:srgbClr val="19105E"/>
              </a:solidFill>
              <a:latin typeface="Montserrat"/>
              <a:ea typeface="Montserrat"/>
              <a:cs typeface="Montserrat"/>
              <a:sym typeface="Montserrat"/>
            </a:endParaRPr>
          </a:p>
          <a:p>
            <a:pPr indent="0" lvl="0" marL="0" marR="0" rtl="0" algn="ctr">
              <a:lnSpc>
                <a:spcPct val="125966"/>
              </a:lnSpc>
              <a:spcBef>
                <a:spcPts val="0"/>
              </a:spcBef>
              <a:spcAft>
                <a:spcPts val="0"/>
              </a:spcAft>
              <a:buNone/>
            </a:pPr>
            <a:r>
              <a:t/>
            </a:r>
            <a:endParaRPr i="0" sz="3000" u="none" cap="none" strike="noStrike">
              <a:solidFill>
                <a:srgbClr val="19105E"/>
              </a:solidFill>
              <a:latin typeface="Montserrat"/>
              <a:ea typeface="Montserrat"/>
              <a:cs typeface="Montserrat"/>
              <a:sym typeface="Montserrat"/>
            </a:endParaRPr>
          </a:p>
          <a:p>
            <a:pPr indent="0" lvl="0" marL="0" marR="0" rtl="0" algn="ctr">
              <a:lnSpc>
                <a:spcPct val="125966"/>
              </a:lnSpc>
              <a:spcBef>
                <a:spcPts val="0"/>
              </a:spcBef>
              <a:spcAft>
                <a:spcPts val="0"/>
              </a:spcAft>
              <a:buNone/>
            </a:pPr>
            <a:r>
              <a:rPr i="0" lang="en-US" sz="3000" u="sng" cap="none" strike="noStrike">
                <a:solidFill>
                  <a:srgbClr val="19105E"/>
                </a:solidFill>
                <a:latin typeface="Montserrat"/>
                <a:ea typeface="Montserrat"/>
                <a:cs typeface="Montserrat"/>
                <a:sym typeface="Montserrat"/>
              </a:rPr>
              <a:t>www.lafuerzadefamilias.org</a:t>
            </a:r>
            <a:endParaRPr>
              <a:latin typeface="Montserrat"/>
              <a:ea typeface="Montserrat"/>
              <a:cs typeface="Montserrat"/>
              <a:sym typeface="Montserrat"/>
            </a:endParaRPr>
          </a:p>
          <a:p>
            <a:pPr indent="0" lvl="0" marL="0" marR="0" rtl="0" algn="ctr">
              <a:lnSpc>
                <a:spcPct val="125966"/>
              </a:lnSpc>
              <a:spcBef>
                <a:spcPts val="0"/>
              </a:spcBef>
              <a:spcAft>
                <a:spcPts val="0"/>
              </a:spcAft>
              <a:buNone/>
            </a:pPr>
            <a:r>
              <a:rPr i="0" lang="en-US" sz="3000" u="sng" cap="none" strike="noStrike">
                <a:solidFill>
                  <a:srgbClr val="19105E"/>
                </a:solidFill>
                <a:latin typeface="Montserrat"/>
                <a:ea typeface="Montserrat"/>
                <a:cs typeface="Montserrat"/>
                <a:sym typeface="Montserrat"/>
              </a:rPr>
              <a:t>@fuerzafamlatina</a:t>
            </a:r>
            <a:endParaRPr>
              <a:latin typeface="Montserrat"/>
              <a:ea typeface="Montserrat"/>
              <a:cs typeface="Montserrat"/>
              <a:sym typeface="Montserrat"/>
            </a:endParaRPr>
          </a:p>
          <a:p>
            <a:pPr indent="0" lvl="0" marL="0" marR="0" rtl="0" algn="ctr">
              <a:lnSpc>
                <a:spcPct val="125966"/>
              </a:lnSpc>
              <a:spcBef>
                <a:spcPts val="0"/>
              </a:spcBef>
              <a:spcAft>
                <a:spcPts val="0"/>
              </a:spcAft>
              <a:buNone/>
            </a:pPr>
            <a:r>
              <a:rPr i="0" lang="en-US" sz="3000" u="sng" cap="none" strike="noStrike">
                <a:solidFill>
                  <a:srgbClr val="19105E"/>
                </a:solidFill>
                <a:latin typeface="Montserrat"/>
                <a:ea typeface="Montserrat"/>
                <a:cs typeface="Montserrat"/>
                <a:sym typeface="Montserrat"/>
              </a:rPr>
              <a:t>@fuerzafamlatina</a:t>
            </a:r>
            <a:endParaRPr>
              <a:latin typeface="Montserrat"/>
              <a:ea typeface="Montserrat"/>
              <a:cs typeface="Montserrat"/>
              <a:sym typeface="Montserrat"/>
            </a:endParaRPr>
          </a:p>
        </p:txBody>
      </p:sp>
      <p:pic>
        <p:nvPicPr>
          <p:cNvPr id="247" name="Google Shape;247;p29"/>
          <p:cNvPicPr preferRelativeResize="0"/>
          <p:nvPr/>
        </p:nvPicPr>
        <p:blipFill rotWithShape="1">
          <a:blip r:embed="rId3">
            <a:alphaModFix/>
          </a:blip>
          <a:srcRect b="0" l="0" r="12319" t="12319"/>
          <a:stretch/>
        </p:blipFill>
        <p:spPr>
          <a:xfrm>
            <a:off x="8573940" y="8489885"/>
            <a:ext cx="1916170" cy="1916170"/>
          </a:xfrm>
          <a:prstGeom prst="rect">
            <a:avLst/>
          </a:prstGeom>
          <a:noFill/>
          <a:ln>
            <a:noFill/>
          </a:ln>
        </p:spPr>
      </p:pic>
      <p:pic>
        <p:nvPicPr>
          <p:cNvPr id="248" name="Google Shape;248;p29"/>
          <p:cNvPicPr preferRelativeResize="0"/>
          <p:nvPr/>
        </p:nvPicPr>
        <p:blipFill rotWithShape="1">
          <a:blip r:embed="rId4">
            <a:alphaModFix/>
          </a:blip>
          <a:srcRect b="0" l="0" r="0" t="0"/>
          <a:stretch/>
        </p:blipFill>
        <p:spPr>
          <a:xfrm>
            <a:off x="4917720" y="8871143"/>
            <a:ext cx="1054409" cy="870738"/>
          </a:xfrm>
          <a:prstGeom prst="rect">
            <a:avLst/>
          </a:prstGeom>
          <a:noFill/>
          <a:ln>
            <a:noFill/>
          </a:ln>
        </p:spPr>
      </p:pic>
      <p:pic>
        <p:nvPicPr>
          <p:cNvPr id="249" name="Google Shape;249;p29"/>
          <p:cNvPicPr preferRelativeResize="0"/>
          <p:nvPr/>
        </p:nvPicPr>
        <p:blipFill rotWithShape="1">
          <a:blip r:embed="rId5">
            <a:alphaModFix/>
          </a:blip>
          <a:srcRect b="0" l="0" r="0" t="0"/>
          <a:stretch/>
        </p:blipFill>
        <p:spPr>
          <a:xfrm>
            <a:off x="6678234" y="9022824"/>
            <a:ext cx="1300576" cy="567376"/>
          </a:xfrm>
          <a:prstGeom prst="rect">
            <a:avLst/>
          </a:prstGeom>
          <a:noFill/>
          <a:ln>
            <a:noFill/>
          </a:ln>
        </p:spPr>
      </p:pic>
      <p:pic>
        <p:nvPicPr>
          <p:cNvPr id="250" name="Google Shape;250;p29"/>
          <p:cNvPicPr preferRelativeResize="0"/>
          <p:nvPr/>
        </p:nvPicPr>
        <p:blipFill rotWithShape="1">
          <a:blip r:embed="rId6">
            <a:alphaModFix/>
          </a:blip>
          <a:srcRect b="0" l="0" r="1136" t="0"/>
          <a:stretch/>
        </p:blipFill>
        <p:spPr>
          <a:xfrm>
            <a:off x="11077272" y="8965951"/>
            <a:ext cx="2293009" cy="644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105E"/>
        </a:solidFill>
      </p:bgPr>
    </p:bg>
    <p:spTree>
      <p:nvGrpSpPr>
        <p:cNvPr id="96" name="Shape 96"/>
        <p:cNvGrpSpPr/>
        <p:nvPr/>
      </p:nvGrpSpPr>
      <p:grpSpPr>
        <a:xfrm>
          <a:off x="0" y="0"/>
          <a:ext cx="0" cy="0"/>
          <a:chOff x="0" y="0"/>
          <a:chExt cx="0" cy="0"/>
        </a:xfrm>
      </p:grpSpPr>
      <p:sp>
        <p:nvSpPr>
          <p:cNvPr id="97" name="Google Shape;97;p15"/>
          <p:cNvSpPr txBox="1"/>
          <p:nvPr/>
        </p:nvSpPr>
        <p:spPr>
          <a:xfrm>
            <a:off x="407575" y="2615825"/>
            <a:ext cx="11150400" cy="6483300"/>
          </a:xfrm>
          <a:prstGeom prst="rect">
            <a:avLst/>
          </a:prstGeom>
          <a:noFill/>
          <a:ln>
            <a:noFill/>
          </a:ln>
        </p:spPr>
        <p:txBody>
          <a:bodyPr anchorCtr="0" anchor="t" bIns="91425" lIns="91425" spcFirstLastPara="1" rIns="91425" wrap="square" tIns="91425">
            <a:spAutoFit/>
          </a:bodyPr>
          <a:lstStyle/>
          <a:p>
            <a:pPr indent="-438150" lvl="0" marL="457200" rtl="0" algn="l">
              <a:lnSpc>
                <a:spcPct val="115000"/>
              </a:lnSpc>
              <a:spcBef>
                <a:spcPts val="0"/>
              </a:spcBef>
              <a:spcAft>
                <a:spcPts val="0"/>
              </a:spcAft>
              <a:buClr>
                <a:schemeClr val="lt1"/>
              </a:buClr>
              <a:buSzPts val="3300"/>
              <a:buFont typeface="Montserrat"/>
              <a:buAutoNum type="arabicPeriod"/>
            </a:pPr>
            <a:r>
              <a:rPr lang="en-US" sz="3300">
                <a:solidFill>
                  <a:schemeClr val="lt1"/>
                </a:solidFill>
                <a:latin typeface="Montserrat"/>
                <a:ea typeface="Montserrat"/>
                <a:cs typeface="Montserrat"/>
                <a:sym typeface="Montserrat"/>
              </a:rPr>
              <a:t>Please rename your zoom image to: </a:t>
            </a:r>
            <a:endParaRPr sz="3300">
              <a:solidFill>
                <a:schemeClr val="lt1"/>
              </a:solidFill>
              <a:latin typeface="Montserrat"/>
              <a:ea typeface="Montserrat"/>
              <a:cs typeface="Montserrat"/>
              <a:sym typeface="Montserrat"/>
            </a:endParaRPr>
          </a:p>
          <a:p>
            <a:pPr indent="0" lvl="0" marL="457200" rtl="0" algn="l">
              <a:lnSpc>
                <a:spcPct val="115000"/>
              </a:lnSpc>
              <a:spcBef>
                <a:spcPts val="0"/>
              </a:spcBef>
              <a:spcAft>
                <a:spcPts val="0"/>
              </a:spcAft>
              <a:buNone/>
            </a:pPr>
            <a:r>
              <a:rPr b="1" lang="en-US" sz="3300">
                <a:solidFill>
                  <a:schemeClr val="lt1"/>
                </a:solidFill>
                <a:latin typeface="Montserrat"/>
                <a:ea typeface="Montserrat"/>
                <a:cs typeface="Montserrat"/>
                <a:sym typeface="Montserrat"/>
              </a:rPr>
              <a:t>Organization Initials, Your Name</a:t>
            </a:r>
            <a:endParaRPr b="1" sz="33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3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US" sz="3200">
                <a:solidFill>
                  <a:schemeClr val="lt1"/>
                </a:solidFill>
                <a:latin typeface="Montserrat"/>
                <a:ea typeface="Montserrat"/>
                <a:cs typeface="Montserrat"/>
                <a:sym typeface="Montserrat"/>
              </a:rPr>
              <a:t>BSI</a:t>
            </a:r>
            <a:r>
              <a:rPr lang="en-US" sz="3200">
                <a:solidFill>
                  <a:schemeClr val="lt1"/>
                </a:solidFill>
                <a:latin typeface="Montserrat"/>
                <a:ea typeface="Montserrat"/>
                <a:cs typeface="Montserrat"/>
                <a:sym typeface="Montserrat"/>
              </a:rPr>
              <a:t> = Be Strong International</a:t>
            </a:r>
            <a:endParaRPr sz="32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US" sz="3200">
                <a:solidFill>
                  <a:schemeClr val="lt1"/>
                </a:solidFill>
                <a:latin typeface="Montserrat"/>
                <a:ea typeface="Montserrat"/>
                <a:cs typeface="Montserrat"/>
                <a:sym typeface="Montserrat"/>
              </a:rPr>
              <a:t>FIU </a:t>
            </a:r>
            <a:r>
              <a:rPr lang="en-US" sz="3200">
                <a:solidFill>
                  <a:schemeClr val="lt1"/>
                </a:solidFill>
                <a:latin typeface="Montserrat"/>
                <a:ea typeface="Montserrat"/>
                <a:cs typeface="Montserrat"/>
                <a:sym typeface="Montserrat"/>
              </a:rPr>
              <a:t>= Florida International University</a:t>
            </a:r>
            <a:endParaRPr sz="32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US" sz="3200">
                <a:solidFill>
                  <a:schemeClr val="lt1"/>
                </a:solidFill>
                <a:latin typeface="Montserrat"/>
                <a:ea typeface="Montserrat"/>
                <a:cs typeface="Montserrat"/>
                <a:sym typeface="Montserrat"/>
              </a:rPr>
              <a:t>UM</a:t>
            </a:r>
            <a:r>
              <a:rPr lang="en-US" sz="3200">
                <a:solidFill>
                  <a:schemeClr val="lt1"/>
                </a:solidFill>
                <a:latin typeface="Montserrat"/>
                <a:ea typeface="Montserrat"/>
                <a:cs typeface="Montserrat"/>
                <a:sym typeface="Montserrat"/>
              </a:rPr>
              <a:t> = University of Miami</a:t>
            </a:r>
            <a:endParaRPr sz="32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US" sz="3200">
                <a:solidFill>
                  <a:schemeClr val="lt1"/>
                </a:solidFill>
                <a:latin typeface="Montserrat"/>
                <a:ea typeface="Montserrat"/>
                <a:cs typeface="Montserrat"/>
                <a:sym typeface="Montserrat"/>
              </a:rPr>
              <a:t>MCT</a:t>
            </a:r>
            <a:r>
              <a:rPr lang="en-US" sz="3200">
                <a:solidFill>
                  <a:schemeClr val="lt1"/>
                </a:solidFill>
                <a:latin typeface="Montserrat"/>
                <a:ea typeface="Montserrat"/>
                <a:cs typeface="Montserrat"/>
                <a:sym typeface="Montserrat"/>
              </a:rPr>
              <a:t> = Miami Children’s Trust</a:t>
            </a:r>
            <a:endParaRPr sz="32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US" sz="3200">
                <a:solidFill>
                  <a:schemeClr val="lt1"/>
                </a:solidFill>
                <a:latin typeface="Montserrat"/>
                <a:ea typeface="Montserrat"/>
                <a:cs typeface="Montserrat"/>
                <a:sym typeface="Montserrat"/>
              </a:rPr>
              <a:t>M-DCPS</a:t>
            </a:r>
            <a:r>
              <a:rPr lang="en-US" sz="3200">
                <a:solidFill>
                  <a:schemeClr val="lt1"/>
                </a:solidFill>
                <a:latin typeface="Montserrat"/>
                <a:ea typeface="Montserrat"/>
                <a:cs typeface="Montserrat"/>
                <a:sym typeface="Montserrat"/>
              </a:rPr>
              <a:t> = Miami-Dade County Public Schools</a:t>
            </a:r>
            <a:endParaRPr sz="32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3300">
              <a:solidFill>
                <a:schemeClr val="lt1"/>
              </a:solidFill>
              <a:latin typeface="Montserrat"/>
              <a:ea typeface="Montserrat"/>
              <a:cs typeface="Montserrat"/>
              <a:sym typeface="Montserrat"/>
            </a:endParaRPr>
          </a:p>
          <a:p>
            <a:pPr indent="-438150" lvl="0" marL="457200" rtl="0" algn="l">
              <a:lnSpc>
                <a:spcPct val="115000"/>
              </a:lnSpc>
              <a:spcBef>
                <a:spcPts val="0"/>
              </a:spcBef>
              <a:spcAft>
                <a:spcPts val="0"/>
              </a:spcAft>
              <a:buClr>
                <a:schemeClr val="lt1"/>
              </a:buClr>
              <a:buSzPts val="3300"/>
              <a:buFont typeface="Montserrat"/>
              <a:buAutoNum type="arabicPeriod"/>
            </a:pPr>
            <a:r>
              <a:rPr lang="en-US" sz="3300">
                <a:solidFill>
                  <a:schemeClr val="lt1"/>
                </a:solidFill>
                <a:latin typeface="Montserrat"/>
                <a:ea typeface="Montserrat"/>
                <a:cs typeface="Montserrat"/>
                <a:sym typeface="Montserrat"/>
              </a:rPr>
              <a:t>See you at </a:t>
            </a:r>
            <a:r>
              <a:rPr b="1" lang="en-US" sz="3600">
                <a:solidFill>
                  <a:schemeClr val="lt1"/>
                </a:solidFill>
                <a:latin typeface="Montserrat"/>
                <a:ea typeface="Montserrat"/>
                <a:cs typeface="Montserrat"/>
                <a:sym typeface="Montserrat"/>
              </a:rPr>
              <a:t>3:05 pm</a:t>
            </a:r>
            <a:r>
              <a:rPr lang="en-US" sz="3600">
                <a:solidFill>
                  <a:schemeClr val="lt1"/>
                </a:solidFill>
                <a:latin typeface="Montserrat"/>
                <a:ea typeface="Montserrat"/>
                <a:cs typeface="Montserrat"/>
                <a:sym typeface="Montserrat"/>
              </a:rPr>
              <a:t>.</a:t>
            </a:r>
            <a:endParaRPr sz="36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200">
              <a:solidFill>
                <a:schemeClr val="lt1"/>
              </a:solidFill>
              <a:latin typeface="Montserrat"/>
              <a:ea typeface="Montserrat"/>
              <a:cs typeface="Montserrat"/>
              <a:sym typeface="Montserrat"/>
            </a:endParaRPr>
          </a:p>
        </p:txBody>
      </p:sp>
      <p:sp>
        <p:nvSpPr>
          <p:cNvPr id="98" name="Google Shape;98;p15"/>
          <p:cNvSpPr txBox="1"/>
          <p:nvPr/>
        </p:nvSpPr>
        <p:spPr>
          <a:xfrm>
            <a:off x="12878950" y="7684725"/>
            <a:ext cx="5234400" cy="15807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US" sz="2900">
                <a:solidFill>
                  <a:srgbClr val="FF15B1"/>
                </a:solidFill>
                <a:latin typeface="Roboto"/>
                <a:ea typeface="Roboto"/>
                <a:cs typeface="Roboto"/>
                <a:sym typeface="Roboto"/>
              </a:rPr>
              <a:t>Music: </a:t>
            </a:r>
            <a:endParaRPr b="1" sz="2900">
              <a:solidFill>
                <a:srgbClr val="FF15B1"/>
              </a:solidFill>
              <a:latin typeface="Roboto"/>
              <a:ea typeface="Roboto"/>
              <a:cs typeface="Roboto"/>
              <a:sym typeface="Roboto"/>
            </a:endParaRPr>
          </a:p>
          <a:p>
            <a:pPr indent="0" lvl="0" marL="0" rtl="0" algn="r">
              <a:lnSpc>
                <a:spcPct val="115000"/>
              </a:lnSpc>
              <a:spcBef>
                <a:spcPts val="0"/>
              </a:spcBef>
              <a:spcAft>
                <a:spcPts val="0"/>
              </a:spcAft>
              <a:buClr>
                <a:schemeClr val="dk1"/>
              </a:buClr>
              <a:buSzPts val="1100"/>
              <a:buFont typeface="Arial"/>
              <a:buNone/>
            </a:pPr>
            <a:r>
              <a:rPr b="1" lang="en-US" sz="2900">
                <a:solidFill>
                  <a:srgbClr val="FF15B1"/>
                </a:solidFill>
                <a:latin typeface="Roboto"/>
                <a:ea typeface="Roboto"/>
                <a:cs typeface="Roboto"/>
                <a:sym typeface="Roboto"/>
              </a:rPr>
              <a:t>Shakira, Try Everything</a:t>
            </a:r>
            <a:endParaRPr b="1" sz="2900">
              <a:solidFill>
                <a:srgbClr val="FF15B1"/>
              </a:solidFill>
              <a:latin typeface="Roboto"/>
              <a:ea typeface="Roboto"/>
              <a:cs typeface="Roboto"/>
              <a:sym typeface="Roboto"/>
            </a:endParaRPr>
          </a:p>
          <a:p>
            <a:pPr indent="0" lvl="0" marL="0" rtl="0" algn="l">
              <a:lnSpc>
                <a:spcPct val="115000"/>
              </a:lnSpc>
              <a:spcBef>
                <a:spcPts val="0"/>
              </a:spcBef>
              <a:spcAft>
                <a:spcPts val="0"/>
              </a:spcAft>
              <a:buNone/>
            </a:pPr>
            <a:r>
              <a:t/>
            </a:r>
            <a:endParaRPr b="1" sz="2400">
              <a:solidFill>
                <a:schemeClr val="dk1"/>
              </a:solidFill>
            </a:endParaRPr>
          </a:p>
        </p:txBody>
      </p:sp>
      <p:sp>
        <p:nvSpPr>
          <p:cNvPr id="99" name="Google Shape;99;p15"/>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5"/>
          <p:cNvPicPr preferRelativeResize="0"/>
          <p:nvPr/>
        </p:nvPicPr>
        <p:blipFill rotWithShape="1">
          <a:blip r:embed="rId3">
            <a:alphaModFix/>
          </a:blip>
          <a:srcRect b="15654" l="0" r="0" t="15654"/>
          <a:stretch/>
        </p:blipFill>
        <p:spPr>
          <a:xfrm>
            <a:off x="534929" y="193448"/>
            <a:ext cx="6402901" cy="1984676"/>
          </a:xfrm>
          <a:prstGeom prst="rect">
            <a:avLst/>
          </a:prstGeom>
          <a:noFill/>
          <a:ln>
            <a:noFill/>
          </a:ln>
        </p:spPr>
      </p:pic>
      <p:sp>
        <p:nvSpPr>
          <p:cNvPr id="101" name="Google Shape;101;p15"/>
          <p:cNvSpPr txBox="1"/>
          <p:nvPr/>
        </p:nvSpPr>
        <p:spPr>
          <a:xfrm>
            <a:off x="12102275" y="500625"/>
            <a:ext cx="58128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solidFill>
                  <a:srgbClr val="19105E"/>
                </a:solidFill>
                <a:latin typeface="Montserrat"/>
                <a:ea typeface="Montserrat"/>
                <a:cs typeface="Montserrat"/>
                <a:sym typeface="Montserrat"/>
              </a:rPr>
              <a:t>Early Literacy at Home</a:t>
            </a:r>
            <a:r>
              <a:rPr lang="en-US" sz="3700">
                <a:latin typeface="Calibri"/>
                <a:ea typeface="Calibri"/>
                <a:cs typeface="Calibri"/>
                <a:sym typeface="Calibri"/>
              </a:rPr>
              <a:t> </a:t>
            </a:r>
            <a:endParaRPr sz="3700">
              <a:latin typeface="Calibri"/>
              <a:ea typeface="Calibri"/>
              <a:cs typeface="Calibri"/>
              <a:sym typeface="Calibri"/>
            </a:endParaRPr>
          </a:p>
          <a:p>
            <a:pPr indent="0" lvl="0" marL="0" rtl="0" algn="l">
              <a:spcBef>
                <a:spcPts val="0"/>
              </a:spcBef>
              <a:spcAft>
                <a:spcPts val="0"/>
              </a:spcAft>
              <a:buNone/>
            </a:pPr>
            <a:r>
              <a:rPr lang="en-US" sz="3700">
                <a:solidFill>
                  <a:srgbClr val="19165E"/>
                </a:solidFill>
                <a:latin typeface="Montserrat"/>
                <a:ea typeface="Montserrat"/>
                <a:cs typeface="Montserrat"/>
                <a:sym typeface="Montserrat"/>
              </a:rPr>
              <a:t>Day 4: </a:t>
            </a:r>
            <a:r>
              <a:rPr b="1" lang="en-US" sz="3700">
                <a:solidFill>
                  <a:srgbClr val="19165E"/>
                </a:solidFill>
                <a:latin typeface="Montserrat"/>
                <a:ea typeface="Montserrat"/>
                <a:cs typeface="Montserrat"/>
                <a:sym typeface="Montserrat"/>
              </a:rPr>
              <a:t>IMPACT</a:t>
            </a:r>
            <a:endParaRPr b="1" sz="3700">
              <a:solidFill>
                <a:srgbClr val="19165E"/>
              </a:solidFill>
              <a:latin typeface="Montserrat"/>
              <a:ea typeface="Montserrat"/>
              <a:cs typeface="Montserrat"/>
              <a:sym typeface="Montserrat"/>
            </a:endParaRPr>
          </a:p>
        </p:txBody>
      </p:sp>
      <p:sp>
        <p:nvSpPr>
          <p:cNvPr id="102" name="Google Shape;102;p15"/>
          <p:cNvSpPr/>
          <p:nvPr/>
        </p:nvSpPr>
        <p:spPr>
          <a:xfrm>
            <a:off x="11075350" y="2539625"/>
            <a:ext cx="7038000" cy="4631700"/>
          </a:xfrm>
          <a:prstGeom prst="rect">
            <a:avLst/>
          </a:prstGeom>
          <a:solidFill>
            <a:srgbClr val="1BCF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5"/>
          <p:cNvPicPr preferRelativeResize="0"/>
          <p:nvPr/>
        </p:nvPicPr>
        <p:blipFill>
          <a:blip r:embed="rId4">
            <a:alphaModFix/>
          </a:blip>
          <a:stretch>
            <a:fillRect/>
          </a:stretch>
        </p:blipFill>
        <p:spPr>
          <a:xfrm>
            <a:off x="11075350" y="2946050"/>
            <a:ext cx="7037998" cy="3460576"/>
          </a:xfrm>
          <a:prstGeom prst="rect">
            <a:avLst/>
          </a:prstGeom>
          <a:noFill/>
          <a:ln>
            <a:noFill/>
          </a:ln>
        </p:spPr>
      </p:pic>
      <p:pic>
        <p:nvPicPr>
          <p:cNvPr descr="&quot;Try Everything&quot; from Disney's Zootopia&#10;Performed by: Shakira&#10;Download/stream/buy the Zootopia soundtrack here: https://smarturl.it/zssta1?iqid=dmvevo.shakira&#10;&#10;Stream Zootopia now Disney+.&#10;&#10;Disney+ is the ultimate streaming destination for entertainment from Disney, Pixar, Marvel, Star Wars, and National Geographic. Access it all at https://disneymusic.co/JoinDisneyPlus?iqid=dmvevo.shakira&#10;&#10;Subscribe to DisneyMusicVEVO 🔔 for all the latest Disney music videos! https://disneymusic.co/disneymusicYT?iqid=dmvevo.shakira&#10;&#10;Subscribe to Shakira YouTube: https://www.youtube.com/c/Shakira?sub_confirmation=1&#10;&#10;You might also like these playlists! ⤵️&#10;✨ Disney Hits: https://disneymusic.co/DisneyHitsPlaylists/vevo?iqid=dmvevo.shakira&#10;💪 Disney Girl Power: https://disneymusic.co/DisneyGirlPower/vevo?iqid=dmvevo.shakira&#10;🎤 Disney Sing-Alongs: https://disneymusic.co/SingAlongs/vevo?iqid=dmvevo.shakira&#10;🎹 Disney Piano: https://disneymusic.co/PleasantPiano/vevo?iqid=dmvevo.shakira&#10;🎸 Disney Guitar Playlist: https://disneymusic.co/DisneyGuitarMiller/vevo?iqid=dmvevo.shakira&#10;&#10;Connect with Disney Music:&#10;Instagram: https://instagram.com/disneymusic&#10;Facebook: https://facebook.com/disneymusic&#10;Twitter: https://twitter.com/disneymusic&#10;TikTok: https://tiktok.com/@disneymusic&#10;&#10;#DisneyZootopia #TryEverything #Shakira&#10;&#10;http://vevo.ly/tzTtSi" id="104" name="Google Shape;104;p15" title="Shakira - Try Everything (Official Video)">
            <a:hlinkClick r:id="rId5"/>
          </p:cNvPr>
          <p:cNvPicPr preferRelativeResize="0"/>
          <p:nvPr/>
        </p:nvPicPr>
        <p:blipFill>
          <a:blip r:embed="rId6">
            <a:alphaModFix/>
          </a:blip>
          <a:stretch>
            <a:fillRect/>
          </a:stretch>
        </p:blipFill>
        <p:spPr>
          <a:xfrm>
            <a:off x="16469750" y="8856400"/>
            <a:ext cx="1445324" cy="108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105E"/>
        </a:solidFill>
      </p:bgPr>
    </p:bg>
    <p:spTree>
      <p:nvGrpSpPr>
        <p:cNvPr id="108" name="Shape 108"/>
        <p:cNvGrpSpPr/>
        <p:nvPr/>
      </p:nvGrpSpPr>
      <p:grpSpPr>
        <a:xfrm>
          <a:off x="0" y="0"/>
          <a:ext cx="0" cy="0"/>
          <a:chOff x="0" y="0"/>
          <a:chExt cx="0" cy="0"/>
        </a:xfrm>
      </p:grpSpPr>
      <p:sp>
        <p:nvSpPr>
          <p:cNvPr id="109" name="Google Shape;109;p1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10" name="Google Shape;110;p16"/>
          <p:cNvSpPr txBox="1"/>
          <p:nvPr/>
        </p:nvSpPr>
        <p:spPr>
          <a:xfrm>
            <a:off x="472275" y="2568725"/>
            <a:ext cx="17507400" cy="644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4800">
                <a:solidFill>
                  <a:schemeClr val="lt1"/>
                </a:solidFill>
                <a:latin typeface="Montserrat"/>
                <a:ea typeface="Montserrat"/>
                <a:cs typeface="Montserrat"/>
                <a:sym typeface="Montserrat"/>
              </a:rPr>
              <a:t>Tell us your name and tell us about a </a:t>
            </a:r>
            <a:r>
              <a:rPr b="1" lang="en-US" sz="4800">
                <a:solidFill>
                  <a:srgbClr val="FF15B1"/>
                </a:solidFill>
                <a:latin typeface="Montserrat"/>
                <a:ea typeface="Montserrat"/>
                <a:cs typeface="Montserrat"/>
                <a:sym typeface="Montserrat"/>
              </a:rPr>
              <a:t>Community</a:t>
            </a:r>
            <a:r>
              <a:rPr lang="en-US" sz="4800">
                <a:solidFill>
                  <a:schemeClr val="lt1"/>
                </a:solidFill>
                <a:latin typeface="Montserrat"/>
                <a:ea typeface="Montserrat"/>
                <a:cs typeface="Montserrat"/>
                <a:sym typeface="Montserrat"/>
              </a:rPr>
              <a:t> you are a part of. </a:t>
            </a:r>
            <a:endParaRPr sz="4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5000">
                <a:solidFill>
                  <a:schemeClr val="lt1"/>
                </a:solidFill>
                <a:latin typeface="Montserrat"/>
                <a:ea typeface="Montserrat"/>
                <a:cs typeface="Montserrat"/>
                <a:sym typeface="Montserrat"/>
              </a:rPr>
              <a:t>“I’m __________, and ________________ is my community.</a:t>
            </a:r>
            <a:endParaRPr sz="50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US" sz="4800">
                <a:solidFill>
                  <a:schemeClr val="lt1"/>
                </a:solidFill>
                <a:latin typeface="Montserrat"/>
                <a:ea typeface="Montserrat"/>
                <a:cs typeface="Montserrat"/>
                <a:sym typeface="Montserrat"/>
              </a:rPr>
              <a:t>Then, tag the next person.</a:t>
            </a:r>
            <a:endParaRPr sz="4800">
              <a:solidFill>
                <a:schemeClr val="lt1"/>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36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200">
              <a:solidFill>
                <a:schemeClr val="lt1"/>
              </a:solidFill>
              <a:latin typeface="Montserrat"/>
              <a:ea typeface="Montserrat"/>
              <a:cs typeface="Montserrat"/>
              <a:sym typeface="Montserrat"/>
            </a:endParaRPr>
          </a:p>
        </p:txBody>
      </p:sp>
      <p:sp>
        <p:nvSpPr>
          <p:cNvPr id="111" name="Google Shape;111;p16"/>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6"/>
          <p:cNvPicPr preferRelativeResize="0"/>
          <p:nvPr/>
        </p:nvPicPr>
        <p:blipFill rotWithShape="1">
          <a:blip r:embed="rId3">
            <a:alphaModFix/>
          </a:blip>
          <a:srcRect b="15654" l="0" r="0" t="15654"/>
          <a:stretch/>
        </p:blipFill>
        <p:spPr>
          <a:xfrm>
            <a:off x="194175" y="0"/>
            <a:ext cx="3014875" cy="934499"/>
          </a:xfrm>
          <a:prstGeom prst="rect">
            <a:avLst/>
          </a:prstGeom>
          <a:noFill/>
          <a:ln>
            <a:noFill/>
          </a:ln>
        </p:spPr>
      </p:pic>
      <p:sp>
        <p:nvSpPr>
          <p:cNvPr id="113" name="Google Shape;113;p16"/>
          <p:cNvSpPr txBox="1"/>
          <p:nvPr/>
        </p:nvSpPr>
        <p:spPr>
          <a:xfrm>
            <a:off x="304675" y="472475"/>
            <a:ext cx="17507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6000">
                <a:solidFill>
                  <a:srgbClr val="19105E"/>
                </a:solidFill>
                <a:latin typeface="Montserrat"/>
                <a:ea typeface="Montserrat"/>
                <a:cs typeface="Montserrat"/>
                <a:sym typeface="Montserrat"/>
              </a:rPr>
              <a:t>Opening Circle</a:t>
            </a:r>
            <a:endParaRPr b="1" sz="5900">
              <a:latin typeface="Montserrat"/>
              <a:ea typeface="Montserrat"/>
              <a:cs typeface="Montserrat"/>
              <a:sym typeface="Montserrat"/>
            </a:endParaRPr>
          </a:p>
        </p:txBody>
      </p:sp>
      <p:sp>
        <p:nvSpPr>
          <p:cNvPr id="114" name="Google Shape;114;p16"/>
          <p:cNvSpPr txBox="1"/>
          <p:nvPr/>
        </p:nvSpPr>
        <p:spPr>
          <a:xfrm>
            <a:off x="4361050" y="1640100"/>
            <a:ext cx="934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15B1"/>
        </a:solidFill>
      </p:bgPr>
    </p:bg>
    <p:spTree>
      <p:nvGrpSpPr>
        <p:cNvPr id="118" name="Shape 118"/>
        <p:cNvGrpSpPr/>
        <p:nvPr/>
      </p:nvGrpSpPr>
      <p:grpSpPr>
        <a:xfrm>
          <a:off x="0" y="0"/>
          <a:ext cx="0" cy="0"/>
          <a:chOff x="0" y="0"/>
          <a:chExt cx="0" cy="0"/>
        </a:xfrm>
      </p:grpSpPr>
      <p:sp>
        <p:nvSpPr>
          <p:cNvPr id="119" name="Google Shape;119;p1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17"/>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txBox="1"/>
          <p:nvPr/>
        </p:nvSpPr>
        <p:spPr>
          <a:xfrm>
            <a:off x="304675" y="472475"/>
            <a:ext cx="175074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900">
                <a:solidFill>
                  <a:srgbClr val="19105E"/>
                </a:solidFill>
                <a:latin typeface="Montserrat"/>
                <a:ea typeface="Montserrat"/>
                <a:cs typeface="Montserrat"/>
                <a:sym typeface="Montserrat"/>
              </a:rPr>
              <a:t>Community Learning Activity</a:t>
            </a:r>
            <a:endParaRPr sz="4900">
              <a:solidFill>
                <a:srgbClr val="19105E"/>
              </a:solidFill>
              <a:latin typeface="Montserrat"/>
              <a:ea typeface="Montserrat"/>
              <a:cs typeface="Montserrat"/>
              <a:sym typeface="Montserrat"/>
            </a:endParaRPr>
          </a:p>
          <a:p>
            <a:pPr indent="0" lvl="0" marL="0" rtl="0" algn="ctr">
              <a:spcBef>
                <a:spcPts val="0"/>
              </a:spcBef>
              <a:spcAft>
                <a:spcPts val="0"/>
              </a:spcAft>
              <a:buNone/>
            </a:pPr>
            <a:r>
              <a:rPr lang="en-US" sz="4900">
                <a:solidFill>
                  <a:srgbClr val="19105E"/>
                </a:solidFill>
                <a:latin typeface="Montserrat"/>
                <a:ea typeface="Montserrat"/>
                <a:cs typeface="Montserrat"/>
                <a:sym typeface="Montserrat"/>
              </a:rPr>
              <a:t>Listening Exchange</a:t>
            </a:r>
            <a:endParaRPr b="1" sz="4800">
              <a:latin typeface="Montserrat"/>
              <a:ea typeface="Montserrat"/>
              <a:cs typeface="Montserrat"/>
              <a:sym typeface="Montserrat"/>
            </a:endParaRPr>
          </a:p>
        </p:txBody>
      </p:sp>
      <p:sp>
        <p:nvSpPr>
          <p:cNvPr id="122" name="Google Shape;122;p17"/>
          <p:cNvSpPr/>
          <p:nvPr/>
        </p:nvSpPr>
        <p:spPr>
          <a:xfrm>
            <a:off x="2157525" y="2178125"/>
            <a:ext cx="13518300" cy="7301400"/>
          </a:xfrm>
          <a:prstGeom prst="wedgeEllipseCallout">
            <a:avLst>
              <a:gd fmla="val -20833" name="adj1"/>
              <a:gd fmla="val 62500" name="adj2"/>
            </a:avLst>
          </a:prstGeom>
          <a:solidFill>
            <a:srgbClr val="19165E"/>
          </a:solidFill>
          <a:ln cap="flat" cmpd="sng" w="76200">
            <a:solidFill>
              <a:srgbClr val="FF15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4000">
              <a:solidFill>
                <a:srgbClr val="1BCFC9"/>
              </a:solidFill>
              <a:latin typeface="Montserrat"/>
              <a:ea typeface="Montserrat"/>
              <a:cs typeface="Montserrat"/>
              <a:sym typeface="Montserrat"/>
            </a:endParaRPr>
          </a:p>
          <a:p>
            <a:pPr indent="0" lvl="0" marL="0" rtl="0" algn="l">
              <a:spcBef>
                <a:spcPts val="0"/>
              </a:spcBef>
              <a:spcAft>
                <a:spcPts val="0"/>
              </a:spcAft>
              <a:buNone/>
            </a:pPr>
            <a:r>
              <a:t/>
            </a:r>
            <a:endParaRPr b="1" sz="4000">
              <a:solidFill>
                <a:srgbClr val="1BCFC9"/>
              </a:solidFill>
              <a:latin typeface="Montserrat"/>
              <a:ea typeface="Montserrat"/>
              <a:cs typeface="Montserrat"/>
              <a:sym typeface="Montserrat"/>
            </a:endParaRPr>
          </a:p>
          <a:p>
            <a:pPr indent="0" lvl="0" marL="0" rtl="0" algn="l">
              <a:spcBef>
                <a:spcPts val="0"/>
              </a:spcBef>
              <a:spcAft>
                <a:spcPts val="0"/>
              </a:spcAft>
              <a:buNone/>
            </a:pPr>
            <a:r>
              <a:t/>
            </a:r>
            <a:endParaRPr b="1" sz="4000">
              <a:solidFill>
                <a:srgbClr val="1BCFC9"/>
              </a:solidFill>
              <a:latin typeface="Montserrat"/>
              <a:ea typeface="Montserrat"/>
              <a:cs typeface="Montserrat"/>
              <a:sym typeface="Montserrat"/>
            </a:endParaRPr>
          </a:p>
          <a:p>
            <a:pPr indent="0" lvl="0" marL="0" rtl="0" algn="ctr">
              <a:spcBef>
                <a:spcPts val="0"/>
              </a:spcBef>
              <a:spcAft>
                <a:spcPts val="0"/>
              </a:spcAft>
              <a:buNone/>
            </a:pPr>
            <a:r>
              <a:rPr b="1" lang="en-US" sz="4000">
                <a:solidFill>
                  <a:srgbClr val="1BCFC9"/>
                </a:solidFill>
                <a:latin typeface="Montserrat"/>
                <a:ea typeface="Montserrat"/>
                <a:cs typeface="Montserrat"/>
                <a:sym typeface="Montserrat"/>
              </a:rPr>
              <a:t>Pair share....</a:t>
            </a:r>
            <a:endParaRPr sz="2900">
              <a:solidFill>
                <a:srgbClr val="FFFFFF"/>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900">
              <a:solidFill>
                <a:srgbClr val="FFFFFF"/>
              </a:solidFill>
              <a:latin typeface="Montserrat"/>
              <a:ea typeface="Montserrat"/>
              <a:cs typeface="Montserrat"/>
              <a:sym typeface="Montserrat"/>
            </a:endParaRPr>
          </a:p>
          <a:p>
            <a:pPr indent="-450850" lvl="0" marL="457200" rtl="0" algn="l">
              <a:lnSpc>
                <a:spcPct val="115000"/>
              </a:lnSpc>
              <a:spcBef>
                <a:spcPts val="0"/>
              </a:spcBef>
              <a:spcAft>
                <a:spcPts val="0"/>
              </a:spcAft>
              <a:buClr>
                <a:srgbClr val="FFFFFF"/>
              </a:buClr>
              <a:buSzPts val="3500"/>
              <a:buFont typeface="Montserrat"/>
              <a:buChar char="●"/>
            </a:pPr>
            <a:r>
              <a:rPr lang="en-US" sz="3500">
                <a:solidFill>
                  <a:srgbClr val="FFFFFF"/>
                </a:solidFill>
                <a:latin typeface="Montserrat"/>
                <a:ea typeface="Montserrat"/>
                <a:cs typeface="Montserrat"/>
                <a:sym typeface="Montserrat"/>
              </a:rPr>
              <a:t>One person is telling and the other listening. </a:t>
            </a:r>
            <a:endParaRPr sz="3500">
              <a:solidFill>
                <a:srgbClr val="FFFFFF"/>
              </a:solidFill>
              <a:latin typeface="Montserrat"/>
              <a:ea typeface="Montserrat"/>
              <a:cs typeface="Montserrat"/>
              <a:sym typeface="Montserrat"/>
            </a:endParaRPr>
          </a:p>
          <a:p>
            <a:pPr indent="-450850" lvl="0" marL="457200" rtl="0" algn="l">
              <a:lnSpc>
                <a:spcPct val="115000"/>
              </a:lnSpc>
              <a:spcBef>
                <a:spcPts val="0"/>
              </a:spcBef>
              <a:spcAft>
                <a:spcPts val="0"/>
              </a:spcAft>
              <a:buClr>
                <a:srgbClr val="FFFFFF"/>
              </a:buClr>
              <a:buSzPts val="3500"/>
              <a:buFont typeface="Montserrat"/>
              <a:buChar char="●"/>
            </a:pPr>
            <a:r>
              <a:rPr lang="en-US" sz="3500">
                <a:solidFill>
                  <a:srgbClr val="FFFFFF"/>
                </a:solidFill>
                <a:latin typeface="Montserrat"/>
                <a:ea typeface="Montserrat"/>
                <a:cs typeface="Montserrat"/>
                <a:sym typeface="Montserrat"/>
              </a:rPr>
              <a:t>Each person speaks for 2 minutes uninterrupted. </a:t>
            </a:r>
            <a:endParaRPr sz="3500">
              <a:solidFill>
                <a:srgbClr val="FFFFFF"/>
              </a:solidFill>
              <a:latin typeface="Montserrat"/>
              <a:ea typeface="Montserrat"/>
              <a:cs typeface="Montserrat"/>
              <a:sym typeface="Montserrat"/>
            </a:endParaRPr>
          </a:p>
          <a:p>
            <a:pPr indent="-450850" lvl="0" marL="457200" rtl="0" algn="l">
              <a:lnSpc>
                <a:spcPct val="115000"/>
              </a:lnSpc>
              <a:spcBef>
                <a:spcPts val="0"/>
              </a:spcBef>
              <a:spcAft>
                <a:spcPts val="0"/>
              </a:spcAft>
              <a:buClr>
                <a:srgbClr val="FFFFFF"/>
              </a:buClr>
              <a:buSzPts val="3500"/>
              <a:buFont typeface="Montserrat"/>
              <a:buChar char="●"/>
            </a:pPr>
            <a:r>
              <a:rPr lang="en-US" sz="3500">
                <a:solidFill>
                  <a:srgbClr val="FFFFFF"/>
                </a:solidFill>
                <a:latin typeface="Montserrat"/>
                <a:ea typeface="Montserrat"/>
                <a:cs typeface="Montserrat"/>
                <a:sym typeface="Montserrat"/>
              </a:rPr>
              <a:t>The Person speaking keeps the time.</a:t>
            </a:r>
            <a:endParaRPr sz="3500">
              <a:solidFill>
                <a:srgbClr val="FFFFFF"/>
              </a:solidFill>
              <a:latin typeface="Montserrat"/>
              <a:ea typeface="Montserrat"/>
              <a:cs typeface="Montserrat"/>
              <a:sym typeface="Montserrat"/>
            </a:endParaRPr>
          </a:p>
          <a:p>
            <a:pPr indent="-450850" lvl="0" marL="457200" rtl="0" algn="l">
              <a:lnSpc>
                <a:spcPct val="115000"/>
              </a:lnSpc>
              <a:spcBef>
                <a:spcPts val="0"/>
              </a:spcBef>
              <a:spcAft>
                <a:spcPts val="0"/>
              </a:spcAft>
              <a:buClr>
                <a:srgbClr val="FFFFFF"/>
              </a:buClr>
              <a:buSzPts val="3500"/>
              <a:buFont typeface="Montserrat"/>
              <a:buChar char="●"/>
            </a:pPr>
            <a:r>
              <a:rPr lang="en-US" sz="3500">
                <a:solidFill>
                  <a:srgbClr val="FFFFFF"/>
                </a:solidFill>
                <a:latin typeface="Montserrat"/>
                <a:ea typeface="Montserrat"/>
                <a:cs typeface="Montserrat"/>
                <a:sym typeface="Montserrat"/>
              </a:rPr>
              <a:t>Switch- do not comment on what the other person said.</a:t>
            </a:r>
            <a:endParaRPr sz="3500">
              <a:solidFill>
                <a:srgbClr val="FFFFFF"/>
              </a:solidFill>
              <a:latin typeface="Montserrat"/>
              <a:ea typeface="Montserrat"/>
              <a:cs typeface="Montserrat"/>
              <a:sym typeface="Montserrat"/>
            </a:endParaRPr>
          </a:p>
          <a:p>
            <a:pPr indent="-450850" lvl="0" marL="457200" rtl="0" algn="l">
              <a:lnSpc>
                <a:spcPct val="115000"/>
              </a:lnSpc>
              <a:spcBef>
                <a:spcPts val="0"/>
              </a:spcBef>
              <a:spcAft>
                <a:spcPts val="0"/>
              </a:spcAft>
              <a:buClr>
                <a:srgbClr val="FFFFFF"/>
              </a:buClr>
              <a:buSzPts val="3500"/>
              <a:buFont typeface="Montserrat"/>
              <a:buChar char="●"/>
            </a:pPr>
            <a:r>
              <a:rPr lang="en-US" sz="3500">
                <a:solidFill>
                  <a:srgbClr val="FFFFFF"/>
                </a:solidFill>
                <a:latin typeface="Montserrat"/>
                <a:ea typeface="Montserrat"/>
                <a:cs typeface="Montserrat"/>
                <a:sym typeface="Montserrat"/>
              </a:rPr>
              <a:t>Listen like you care about the speaker.</a:t>
            </a:r>
            <a:endParaRPr sz="35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i="1" sz="29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900">
              <a:solidFill>
                <a:srgbClr val="FFFFFF"/>
              </a:solidFill>
              <a:latin typeface="Montserrat"/>
              <a:ea typeface="Montserrat"/>
              <a:cs typeface="Montserrat"/>
              <a:sym typeface="Montserrat"/>
            </a:endParaRPr>
          </a:p>
          <a:p>
            <a:pPr indent="0" lvl="0" marL="457200" rtl="0" algn="ctr">
              <a:lnSpc>
                <a:spcPct val="115000"/>
              </a:lnSpc>
              <a:spcBef>
                <a:spcPts val="0"/>
              </a:spcBef>
              <a:spcAft>
                <a:spcPts val="0"/>
              </a:spcAft>
              <a:buNone/>
            </a:pPr>
            <a:r>
              <a:t/>
            </a:r>
            <a:endParaRPr b="1" sz="2900">
              <a:solidFill>
                <a:srgbClr val="FFFFFF"/>
              </a:solidFill>
              <a:latin typeface="Montserrat"/>
              <a:ea typeface="Montserrat"/>
              <a:cs typeface="Montserrat"/>
              <a:sym typeface="Montserrat"/>
            </a:endParaRPr>
          </a:p>
          <a:p>
            <a:pPr indent="0" lvl="0" marL="457200" rtl="0" algn="ctr">
              <a:lnSpc>
                <a:spcPct val="115000"/>
              </a:lnSpc>
              <a:spcBef>
                <a:spcPts val="0"/>
              </a:spcBef>
              <a:spcAft>
                <a:spcPts val="0"/>
              </a:spcAft>
              <a:buNone/>
            </a:pPr>
            <a:r>
              <a:t/>
            </a:r>
            <a:endParaRPr b="1" sz="29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15B1"/>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15B1"/>
              </a:solidFill>
              <a:latin typeface="Montserrat"/>
              <a:ea typeface="Montserrat"/>
              <a:cs typeface="Montserrat"/>
              <a:sym typeface="Montserrat"/>
            </a:endParaRPr>
          </a:p>
        </p:txBody>
      </p:sp>
      <p:pic>
        <p:nvPicPr>
          <p:cNvPr id="123" name="Google Shape;123;p17"/>
          <p:cNvPicPr preferRelativeResize="0"/>
          <p:nvPr/>
        </p:nvPicPr>
        <p:blipFill>
          <a:blip r:embed="rId3">
            <a:alphaModFix/>
          </a:blip>
          <a:stretch>
            <a:fillRect/>
          </a:stretch>
        </p:blipFill>
        <p:spPr>
          <a:xfrm>
            <a:off x="0" y="-2"/>
            <a:ext cx="3002129" cy="1108200"/>
          </a:xfrm>
          <a:prstGeom prst="rect">
            <a:avLst/>
          </a:prstGeom>
          <a:noFill/>
          <a:ln>
            <a:noFill/>
          </a:ln>
        </p:spPr>
      </p:pic>
      <p:pic>
        <p:nvPicPr>
          <p:cNvPr id="124" name="Google Shape;124;p17"/>
          <p:cNvPicPr preferRelativeResize="0"/>
          <p:nvPr/>
        </p:nvPicPr>
        <p:blipFill>
          <a:blip r:embed="rId4">
            <a:alphaModFix/>
          </a:blip>
          <a:stretch>
            <a:fillRect/>
          </a:stretch>
        </p:blipFill>
        <p:spPr>
          <a:xfrm>
            <a:off x="14525450" y="6721450"/>
            <a:ext cx="3414150" cy="375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CFC9"/>
        </a:solidFill>
      </p:bgPr>
    </p:bg>
    <p:spTree>
      <p:nvGrpSpPr>
        <p:cNvPr id="128" name="Shape 128"/>
        <p:cNvGrpSpPr/>
        <p:nvPr/>
      </p:nvGrpSpPr>
      <p:grpSpPr>
        <a:xfrm>
          <a:off x="0" y="0"/>
          <a:ext cx="0" cy="0"/>
          <a:chOff x="0" y="0"/>
          <a:chExt cx="0" cy="0"/>
        </a:xfrm>
      </p:grpSpPr>
      <p:sp>
        <p:nvSpPr>
          <p:cNvPr id="129" name="Google Shape;129;p18"/>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nvSpPr>
        <p:spPr>
          <a:xfrm>
            <a:off x="4109875" y="5720625"/>
            <a:ext cx="18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1" name="Google Shape;131;p18"/>
          <p:cNvSpPr txBox="1"/>
          <p:nvPr/>
        </p:nvSpPr>
        <p:spPr>
          <a:xfrm>
            <a:off x="1036200" y="934500"/>
            <a:ext cx="162156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100">
                <a:solidFill>
                  <a:srgbClr val="19165E"/>
                </a:solidFill>
                <a:latin typeface="Montserrat"/>
                <a:ea typeface="Montserrat"/>
                <a:cs typeface="Montserrat"/>
                <a:sym typeface="Montserrat"/>
              </a:rPr>
              <a:t>Preparing</a:t>
            </a:r>
            <a:r>
              <a:rPr lang="en-US" sz="5100">
                <a:solidFill>
                  <a:srgbClr val="19165E"/>
                </a:solidFill>
                <a:latin typeface="Montserrat"/>
                <a:ea typeface="Montserrat"/>
                <a:cs typeface="Montserrat"/>
                <a:sym typeface="Montserrat"/>
              </a:rPr>
              <a:t> for your Workshop</a:t>
            </a:r>
            <a:endParaRPr sz="5100">
              <a:solidFill>
                <a:srgbClr val="19165E"/>
              </a:solidFill>
              <a:latin typeface="Montserrat"/>
              <a:ea typeface="Montserrat"/>
              <a:cs typeface="Montserrat"/>
              <a:sym typeface="Montserrat"/>
            </a:endParaRPr>
          </a:p>
        </p:txBody>
      </p:sp>
      <p:pic>
        <p:nvPicPr>
          <p:cNvPr id="132" name="Google Shape;132;p18"/>
          <p:cNvPicPr preferRelativeResize="0"/>
          <p:nvPr/>
        </p:nvPicPr>
        <p:blipFill rotWithShape="1">
          <a:blip r:embed="rId3">
            <a:alphaModFix/>
          </a:blip>
          <a:srcRect b="15654" l="0" r="0" t="15654"/>
          <a:stretch/>
        </p:blipFill>
        <p:spPr>
          <a:xfrm>
            <a:off x="194175" y="0"/>
            <a:ext cx="3014875" cy="934499"/>
          </a:xfrm>
          <a:prstGeom prst="rect">
            <a:avLst/>
          </a:prstGeom>
          <a:noFill/>
          <a:ln>
            <a:noFill/>
          </a:ln>
        </p:spPr>
      </p:pic>
      <p:sp>
        <p:nvSpPr>
          <p:cNvPr id="133" name="Google Shape;133;p18"/>
          <p:cNvSpPr txBox="1"/>
          <p:nvPr/>
        </p:nvSpPr>
        <p:spPr>
          <a:xfrm>
            <a:off x="1891750" y="3141625"/>
            <a:ext cx="1453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4" name="Google Shape;134;p18"/>
          <p:cNvSpPr txBox="1"/>
          <p:nvPr/>
        </p:nvSpPr>
        <p:spPr>
          <a:xfrm>
            <a:off x="806850" y="2343700"/>
            <a:ext cx="16674300" cy="8288700"/>
          </a:xfrm>
          <a:prstGeom prst="rect">
            <a:avLst/>
          </a:prstGeom>
          <a:noFill/>
          <a:ln>
            <a:noFill/>
          </a:ln>
        </p:spPr>
        <p:txBody>
          <a:bodyPr anchorCtr="0" anchor="t" bIns="91425" lIns="91425" spcFirstLastPara="1" rIns="91425" wrap="square" tIns="91425">
            <a:spAutoFit/>
          </a:bodyPr>
          <a:lstStyle/>
          <a:p>
            <a:pPr indent="-501650" lvl="0" marL="457200" rtl="0" algn="l">
              <a:lnSpc>
                <a:spcPct val="115000"/>
              </a:lnSpc>
              <a:spcBef>
                <a:spcPts val="0"/>
              </a:spcBef>
              <a:spcAft>
                <a:spcPts val="0"/>
              </a:spcAft>
              <a:buClr>
                <a:srgbClr val="19105E"/>
              </a:buClr>
              <a:buSzPts val="4300"/>
              <a:buFont typeface="Montserrat"/>
              <a:buChar char="●"/>
            </a:pPr>
            <a:r>
              <a:rPr b="1" lang="en-US" sz="4300" u="sng">
                <a:solidFill>
                  <a:schemeClr val="hlink"/>
                </a:solidFill>
                <a:latin typeface="Montserrat"/>
                <a:ea typeface="Montserrat"/>
                <a:cs typeface="Montserrat"/>
                <a:sym typeface="Montserrat"/>
                <a:hlinkClick r:id="rId4"/>
              </a:rPr>
              <a:t>Recruiting Tips</a:t>
            </a:r>
            <a:r>
              <a:rPr lang="en-US" sz="4300" u="sng">
                <a:solidFill>
                  <a:schemeClr val="hlink"/>
                </a:solidFill>
                <a:latin typeface="Montserrat"/>
                <a:ea typeface="Montserrat"/>
                <a:cs typeface="Montserrat"/>
                <a:sym typeface="Montserrat"/>
                <a:hlinkClick r:id="rId5"/>
              </a:rPr>
              <a:t> </a:t>
            </a:r>
            <a:r>
              <a:rPr lang="en-US" sz="4300">
                <a:solidFill>
                  <a:srgbClr val="19105E"/>
                </a:solidFill>
                <a:latin typeface="Montserrat"/>
                <a:ea typeface="Montserrat"/>
                <a:cs typeface="Montserrat"/>
                <a:sym typeface="Montserrat"/>
              </a:rPr>
              <a:t>&amp; Flyer</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b="1" lang="en-US" sz="4300">
                <a:solidFill>
                  <a:srgbClr val="19105E"/>
                </a:solidFill>
                <a:latin typeface="Montserrat"/>
                <a:ea typeface="Montserrat"/>
                <a:cs typeface="Montserrat"/>
                <a:sym typeface="Montserrat"/>
              </a:rPr>
              <a:t>Caregivers:</a:t>
            </a:r>
            <a:r>
              <a:rPr lang="en-US" sz="4300">
                <a:solidFill>
                  <a:srgbClr val="19105E"/>
                </a:solidFill>
                <a:latin typeface="Montserrat"/>
                <a:ea typeface="Montserrat"/>
                <a:cs typeface="Montserrat"/>
                <a:sym typeface="Montserrat"/>
              </a:rPr>
              <a:t> Target Spanish-speaking caregivers with children 0-7 years of age who can commit for the 2-weeks.</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b="1" lang="en-US" sz="4300">
                <a:solidFill>
                  <a:srgbClr val="19105E"/>
                </a:solidFill>
                <a:latin typeface="Montserrat"/>
                <a:ea typeface="Montserrat"/>
                <a:cs typeface="Montserrat"/>
                <a:sym typeface="Montserrat"/>
              </a:rPr>
              <a:t>Workshop Structure:</a:t>
            </a:r>
            <a:r>
              <a:rPr lang="en-US" sz="4300">
                <a:solidFill>
                  <a:srgbClr val="19105E"/>
                </a:solidFill>
                <a:latin typeface="Montserrat"/>
                <a:ea typeface="Montserrat"/>
                <a:cs typeface="Montserrat"/>
                <a:sym typeface="Montserrat"/>
              </a:rPr>
              <a:t> Five 90-minute session over a 2-week period. Ex. Sept 22-29 W, F, M, W, F.  </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b="1" lang="en-US" sz="4300">
                <a:solidFill>
                  <a:srgbClr val="19105E"/>
                </a:solidFill>
                <a:latin typeface="Montserrat"/>
                <a:ea typeface="Montserrat"/>
                <a:cs typeface="Montserrat"/>
                <a:sym typeface="Montserrat"/>
              </a:rPr>
              <a:t>Group Chat:</a:t>
            </a:r>
            <a:r>
              <a:rPr lang="en-US" sz="4300">
                <a:solidFill>
                  <a:srgbClr val="19105E"/>
                </a:solidFill>
                <a:latin typeface="Montserrat"/>
                <a:ea typeface="Montserrat"/>
                <a:cs typeface="Montserrat"/>
                <a:sym typeface="Montserrat"/>
              </a:rPr>
              <a:t> We use WhatsApp- you?</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b="1" lang="en-US" sz="4300">
                <a:solidFill>
                  <a:srgbClr val="19105E"/>
                </a:solidFill>
                <a:latin typeface="Montserrat"/>
                <a:ea typeface="Montserrat"/>
                <a:cs typeface="Montserrat"/>
                <a:sym typeface="Montserrat"/>
              </a:rPr>
              <a:t>Recruiting:</a:t>
            </a:r>
            <a:r>
              <a:rPr lang="en-US" sz="4300">
                <a:solidFill>
                  <a:srgbClr val="19105E"/>
                </a:solidFill>
                <a:latin typeface="Montserrat"/>
                <a:ea typeface="Montserrat"/>
                <a:cs typeface="Montserrat"/>
                <a:sym typeface="Montserrat"/>
              </a:rPr>
              <a:t> Recruit 15-20 caregivers. In-person or virtual?</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b="1" lang="en-US" sz="4300">
                <a:solidFill>
                  <a:srgbClr val="19105E"/>
                </a:solidFill>
                <a:latin typeface="Montserrat"/>
                <a:ea typeface="Montserrat"/>
                <a:cs typeface="Montserrat"/>
                <a:sym typeface="Montserrat"/>
              </a:rPr>
              <a:t>Coaching:</a:t>
            </a:r>
            <a:r>
              <a:rPr lang="en-US" sz="4300">
                <a:solidFill>
                  <a:srgbClr val="19105E"/>
                </a:solidFill>
                <a:latin typeface="Montserrat"/>
                <a:ea typeface="Montserrat"/>
                <a:cs typeface="Montserrat"/>
                <a:sym typeface="Montserrat"/>
              </a:rPr>
              <a:t> Have you scheduled? Weekly, Sept 13 - Oct 6 </a:t>
            </a:r>
            <a:endParaRPr sz="4300">
              <a:solidFill>
                <a:srgbClr val="19105E"/>
              </a:solidFill>
              <a:latin typeface="Montserrat"/>
              <a:ea typeface="Montserrat"/>
              <a:cs typeface="Montserrat"/>
              <a:sym typeface="Montserrat"/>
            </a:endParaRPr>
          </a:p>
          <a:p>
            <a:pPr indent="-501650" lvl="0" marL="457200" rtl="0" algn="l">
              <a:lnSpc>
                <a:spcPct val="115000"/>
              </a:lnSpc>
              <a:spcBef>
                <a:spcPts val="0"/>
              </a:spcBef>
              <a:spcAft>
                <a:spcPts val="0"/>
              </a:spcAft>
              <a:buClr>
                <a:srgbClr val="19105E"/>
              </a:buClr>
              <a:buSzPts val="4300"/>
              <a:buFont typeface="Montserrat"/>
              <a:buChar char="●"/>
            </a:pPr>
            <a:r>
              <a:rPr b="1" lang="en-US" sz="4300">
                <a:solidFill>
                  <a:srgbClr val="FF15B1"/>
                </a:solidFill>
                <a:latin typeface="Montserrat"/>
                <a:ea typeface="Montserrat"/>
                <a:cs typeface="Montserrat"/>
                <a:sym typeface="Montserrat"/>
              </a:rPr>
              <a:t>IMPACT:</a:t>
            </a:r>
            <a:r>
              <a:rPr b="1" lang="en-US" sz="4300">
                <a:solidFill>
                  <a:srgbClr val="19105E"/>
                </a:solidFill>
                <a:latin typeface="Montserrat"/>
                <a:ea typeface="Montserrat"/>
                <a:cs typeface="Montserrat"/>
                <a:sym typeface="Montserrat"/>
              </a:rPr>
              <a:t> </a:t>
            </a:r>
            <a:r>
              <a:rPr lang="en-US" sz="4300">
                <a:solidFill>
                  <a:srgbClr val="19105E"/>
                </a:solidFill>
                <a:latin typeface="Montserrat"/>
                <a:ea typeface="Montserrat"/>
                <a:cs typeface="Montserrat"/>
                <a:sym typeface="Montserrat"/>
              </a:rPr>
              <a:t>What does a year of programming look like at your organization?</a:t>
            </a:r>
            <a:endParaRPr sz="4300">
              <a:solidFill>
                <a:srgbClr val="19105E"/>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2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15B1"/>
        </a:solidFill>
      </p:bgPr>
    </p:bg>
    <p:spTree>
      <p:nvGrpSpPr>
        <p:cNvPr id="138" name="Shape 138"/>
        <p:cNvGrpSpPr/>
        <p:nvPr/>
      </p:nvGrpSpPr>
      <p:grpSpPr>
        <a:xfrm>
          <a:off x="0" y="0"/>
          <a:ext cx="0" cy="0"/>
          <a:chOff x="0" y="0"/>
          <a:chExt cx="0" cy="0"/>
        </a:xfrm>
      </p:grpSpPr>
      <p:sp>
        <p:nvSpPr>
          <p:cNvPr id="139" name="Google Shape;139;p1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0" name="Google Shape;140;p19"/>
          <p:cNvSpPr/>
          <p:nvPr/>
        </p:nvSpPr>
        <p:spPr>
          <a:xfrm>
            <a:off x="-24600" y="-124975"/>
            <a:ext cx="18337200" cy="1909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txBox="1"/>
          <p:nvPr/>
        </p:nvSpPr>
        <p:spPr>
          <a:xfrm>
            <a:off x="304675" y="91475"/>
            <a:ext cx="175074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900">
                <a:solidFill>
                  <a:srgbClr val="19105E"/>
                </a:solidFill>
                <a:latin typeface="Montserrat"/>
                <a:ea typeface="Montserrat"/>
                <a:cs typeface="Montserrat"/>
                <a:sym typeface="Montserrat"/>
              </a:rPr>
              <a:t>Community Learning Activity</a:t>
            </a:r>
            <a:endParaRPr sz="4900">
              <a:solidFill>
                <a:srgbClr val="19105E"/>
              </a:solidFill>
              <a:latin typeface="Montserrat"/>
              <a:ea typeface="Montserrat"/>
              <a:cs typeface="Montserrat"/>
              <a:sym typeface="Montserrat"/>
            </a:endParaRPr>
          </a:p>
          <a:p>
            <a:pPr indent="0" lvl="0" marL="0" rtl="0" algn="ctr">
              <a:spcBef>
                <a:spcPts val="0"/>
              </a:spcBef>
              <a:spcAft>
                <a:spcPts val="0"/>
              </a:spcAft>
              <a:buNone/>
            </a:pPr>
            <a:r>
              <a:rPr lang="en-US" sz="4900">
                <a:solidFill>
                  <a:srgbClr val="19105E"/>
                </a:solidFill>
                <a:latin typeface="Montserrat"/>
                <a:ea typeface="Montserrat"/>
                <a:cs typeface="Montserrat"/>
                <a:sym typeface="Montserrat"/>
              </a:rPr>
              <a:t>Breakout (10-minutes) </a:t>
            </a:r>
            <a:endParaRPr b="1" sz="4800">
              <a:latin typeface="Montserrat"/>
              <a:ea typeface="Montserrat"/>
              <a:cs typeface="Montserrat"/>
              <a:sym typeface="Montserrat"/>
            </a:endParaRPr>
          </a:p>
        </p:txBody>
      </p:sp>
      <p:sp>
        <p:nvSpPr>
          <p:cNvPr id="142" name="Google Shape;142;p19"/>
          <p:cNvSpPr/>
          <p:nvPr/>
        </p:nvSpPr>
        <p:spPr>
          <a:xfrm>
            <a:off x="2157525" y="2178125"/>
            <a:ext cx="13518300" cy="7301400"/>
          </a:xfrm>
          <a:prstGeom prst="wedgeEllipseCallout">
            <a:avLst>
              <a:gd fmla="val -20833" name="adj1"/>
              <a:gd fmla="val 62500" name="adj2"/>
            </a:avLst>
          </a:prstGeom>
          <a:solidFill>
            <a:srgbClr val="19165E"/>
          </a:solidFill>
          <a:ln cap="flat" cmpd="sng" w="76200">
            <a:solidFill>
              <a:srgbClr val="FF15B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4000">
              <a:solidFill>
                <a:srgbClr val="1BCFC9"/>
              </a:solidFill>
              <a:latin typeface="Montserrat"/>
              <a:ea typeface="Montserrat"/>
              <a:cs typeface="Montserrat"/>
              <a:sym typeface="Montserrat"/>
            </a:endParaRPr>
          </a:p>
          <a:p>
            <a:pPr indent="0" lvl="0" marL="0" rtl="0" algn="l">
              <a:spcBef>
                <a:spcPts val="0"/>
              </a:spcBef>
              <a:spcAft>
                <a:spcPts val="0"/>
              </a:spcAft>
              <a:buNone/>
            </a:pPr>
            <a:r>
              <a:t/>
            </a:r>
            <a:endParaRPr b="1" sz="4000">
              <a:solidFill>
                <a:srgbClr val="1BCFC9"/>
              </a:solidFill>
              <a:latin typeface="Montserrat"/>
              <a:ea typeface="Montserrat"/>
              <a:cs typeface="Montserrat"/>
              <a:sym typeface="Montserrat"/>
            </a:endParaRPr>
          </a:p>
          <a:p>
            <a:pPr indent="0" lvl="0" marL="0" rtl="0" algn="ctr">
              <a:spcBef>
                <a:spcPts val="0"/>
              </a:spcBef>
              <a:spcAft>
                <a:spcPts val="0"/>
              </a:spcAft>
              <a:buNone/>
            </a:pPr>
            <a:r>
              <a:t/>
            </a:r>
            <a:endParaRPr b="1" sz="3400">
              <a:solidFill>
                <a:srgbClr val="1BCFC9"/>
              </a:solidFill>
              <a:latin typeface="Montserrat"/>
              <a:ea typeface="Montserrat"/>
              <a:cs typeface="Montserrat"/>
              <a:sym typeface="Montserrat"/>
            </a:endParaRPr>
          </a:p>
          <a:p>
            <a:pPr indent="0" lvl="0" marL="0" rtl="0" algn="ctr">
              <a:spcBef>
                <a:spcPts val="0"/>
              </a:spcBef>
              <a:spcAft>
                <a:spcPts val="0"/>
              </a:spcAft>
              <a:buNone/>
            </a:pPr>
            <a:r>
              <a:t/>
            </a:r>
            <a:endParaRPr b="1" sz="3400">
              <a:solidFill>
                <a:srgbClr val="1BCFC9"/>
              </a:solidFill>
              <a:latin typeface="Montserrat"/>
              <a:ea typeface="Montserrat"/>
              <a:cs typeface="Montserrat"/>
              <a:sym typeface="Montserrat"/>
            </a:endParaRPr>
          </a:p>
          <a:p>
            <a:pPr indent="0" lvl="0" marL="0" rtl="0" algn="ctr">
              <a:spcBef>
                <a:spcPts val="0"/>
              </a:spcBef>
              <a:spcAft>
                <a:spcPts val="0"/>
              </a:spcAft>
              <a:buNone/>
            </a:pPr>
            <a:r>
              <a:rPr b="1" lang="en-US" sz="3400">
                <a:solidFill>
                  <a:srgbClr val="1BCFC9"/>
                </a:solidFill>
                <a:latin typeface="Montserrat"/>
                <a:ea typeface="Montserrat"/>
                <a:cs typeface="Montserrat"/>
                <a:sym typeface="Montserrat"/>
              </a:rPr>
              <a:t>Team Huddle</a:t>
            </a:r>
            <a:endParaRPr b="1" sz="3600">
              <a:solidFill>
                <a:srgbClr val="1BCFC9"/>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300">
              <a:solidFill>
                <a:srgbClr val="FFFFFF"/>
              </a:solidFill>
              <a:latin typeface="Montserrat"/>
              <a:ea typeface="Montserrat"/>
              <a:cs typeface="Montserrat"/>
              <a:sym typeface="Montserrat"/>
            </a:endParaRPr>
          </a:p>
          <a:p>
            <a:pPr indent="-406400" lvl="0" marL="3657600" rtl="0" algn="l">
              <a:lnSpc>
                <a:spcPct val="115000"/>
              </a:lnSpc>
              <a:spcBef>
                <a:spcPts val="0"/>
              </a:spcBef>
              <a:spcAft>
                <a:spcPts val="0"/>
              </a:spcAft>
              <a:buClr>
                <a:srgbClr val="FFFFFF"/>
              </a:buClr>
              <a:buSzPts val="2800"/>
              <a:buFont typeface="Montserrat"/>
              <a:buAutoNum type="alphaLcPeriod"/>
            </a:pPr>
            <a:r>
              <a:rPr lang="en-US" sz="2800">
                <a:solidFill>
                  <a:srgbClr val="FFFFFF"/>
                </a:solidFill>
                <a:latin typeface="Montserrat"/>
                <a:ea typeface="Montserrat"/>
                <a:cs typeface="Montserrat"/>
                <a:sym typeface="Montserrat"/>
              </a:rPr>
              <a:t>Facilitator(s)</a:t>
            </a:r>
            <a:endParaRPr sz="2800">
              <a:solidFill>
                <a:srgbClr val="FFFFFF"/>
              </a:solidFill>
              <a:latin typeface="Montserrat"/>
              <a:ea typeface="Montserrat"/>
              <a:cs typeface="Montserrat"/>
              <a:sym typeface="Montserrat"/>
            </a:endParaRPr>
          </a:p>
          <a:p>
            <a:pPr indent="-406400" lvl="0" marL="3657600" rtl="0" algn="l">
              <a:lnSpc>
                <a:spcPct val="115000"/>
              </a:lnSpc>
              <a:spcBef>
                <a:spcPts val="0"/>
              </a:spcBef>
              <a:spcAft>
                <a:spcPts val="0"/>
              </a:spcAft>
              <a:buClr>
                <a:srgbClr val="FFFFFF"/>
              </a:buClr>
              <a:buSzPts val="2800"/>
              <a:buFont typeface="Montserrat"/>
              <a:buAutoNum type="alphaLcPeriod"/>
            </a:pPr>
            <a:r>
              <a:rPr lang="en-US" sz="2800">
                <a:solidFill>
                  <a:srgbClr val="FFFFFF"/>
                </a:solidFill>
                <a:latin typeface="Montserrat"/>
                <a:ea typeface="Montserrat"/>
                <a:cs typeface="Montserrat"/>
                <a:sym typeface="Montserrat"/>
              </a:rPr>
              <a:t>When? 2 Weeks</a:t>
            </a:r>
            <a:endParaRPr sz="2800">
              <a:solidFill>
                <a:srgbClr val="FFFFFF"/>
              </a:solidFill>
              <a:latin typeface="Montserrat"/>
              <a:ea typeface="Montserrat"/>
              <a:cs typeface="Montserrat"/>
              <a:sym typeface="Montserrat"/>
            </a:endParaRPr>
          </a:p>
          <a:p>
            <a:pPr indent="-406400" lvl="0" marL="3657600" rtl="0" algn="l">
              <a:lnSpc>
                <a:spcPct val="115000"/>
              </a:lnSpc>
              <a:spcBef>
                <a:spcPts val="0"/>
              </a:spcBef>
              <a:spcAft>
                <a:spcPts val="0"/>
              </a:spcAft>
              <a:buClr>
                <a:srgbClr val="FFFFFF"/>
              </a:buClr>
              <a:buSzPts val="2800"/>
              <a:buFont typeface="Montserrat"/>
              <a:buAutoNum type="alphaLcPeriod"/>
            </a:pPr>
            <a:r>
              <a:rPr lang="en-US" sz="2800">
                <a:solidFill>
                  <a:srgbClr val="FFFFFF"/>
                </a:solidFill>
                <a:latin typeface="Montserrat"/>
                <a:ea typeface="Montserrat"/>
                <a:cs typeface="Montserrat"/>
                <a:sym typeface="Montserrat"/>
              </a:rPr>
              <a:t>Group Chat? </a:t>
            </a:r>
            <a:endParaRPr sz="2800">
              <a:solidFill>
                <a:srgbClr val="FFFFFF"/>
              </a:solidFill>
              <a:latin typeface="Montserrat"/>
              <a:ea typeface="Montserrat"/>
              <a:cs typeface="Montserrat"/>
              <a:sym typeface="Montserrat"/>
            </a:endParaRPr>
          </a:p>
          <a:p>
            <a:pPr indent="-406400" lvl="0" marL="3657600" rtl="0" algn="l">
              <a:lnSpc>
                <a:spcPct val="115000"/>
              </a:lnSpc>
              <a:spcBef>
                <a:spcPts val="0"/>
              </a:spcBef>
              <a:spcAft>
                <a:spcPts val="0"/>
              </a:spcAft>
              <a:buClr>
                <a:srgbClr val="FFFFFF"/>
              </a:buClr>
              <a:buSzPts val="2800"/>
              <a:buFont typeface="Montserrat"/>
              <a:buAutoNum type="alphaLcPeriod"/>
            </a:pPr>
            <a:r>
              <a:rPr lang="en-US" sz="2800">
                <a:solidFill>
                  <a:srgbClr val="FFFFFF"/>
                </a:solidFill>
                <a:latin typeface="Montserrat"/>
                <a:ea typeface="Montserrat"/>
                <a:cs typeface="Montserrat"/>
                <a:sym typeface="Montserrat"/>
              </a:rPr>
              <a:t>In-person or Virtual?</a:t>
            </a:r>
            <a:endParaRPr sz="28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i="1" sz="29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900">
              <a:solidFill>
                <a:srgbClr val="FFFFFF"/>
              </a:solidFill>
              <a:latin typeface="Montserrat"/>
              <a:ea typeface="Montserrat"/>
              <a:cs typeface="Montserrat"/>
              <a:sym typeface="Montserrat"/>
            </a:endParaRPr>
          </a:p>
          <a:p>
            <a:pPr indent="0" lvl="0" marL="457200" rtl="0" algn="ctr">
              <a:lnSpc>
                <a:spcPct val="115000"/>
              </a:lnSpc>
              <a:spcBef>
                <a:spcPts val="0"/>
              </a:spcBef>
              <a:spcAft>
                <a:spcPts val="0"/>
              </a:spcAft>
              <a:buNone/>
            </a:pPr>
            <a:r>
              <a:t/>
            </a:r>
            <a:endParaRPr b="1" sz="2900">
              <a:solidFill>
                <a:srgbClr val="FFFFFF"/>
              </a:solidFill>
              <a:latin typeface="Montserrat"/>
              <a:ea typeface="Montserrat"/>
              <a:cs typeface="Montserrat"/>
              <a:sym typeface="Montserrat"/>
            </a:endParaRPr>
          </a:p>
          <a:p>
            <a:pPr indent="0" lvl="0" marL="457200" rtl="0" algn="ctr">
              <a:lnSpc>
                <a:spcPct val="115000"/>
              </a:lnSpc>
              <a:spcBef>
                <a:spcPts val="0"/>
              </a:spcBef>
              <a:spcAft>
                <a:spcPts val="0"/>
              </a:spcAft>
              <a:buNone/>
            </a:pPr>
            <a:r>
              <a:t/>
            </a:r>
            <a:endParaRPr b="1" sz="29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15B1"/>
              </a:solidFill>
              <a:latin typeface="Montserrat"/>
              <a:ea typeface="Montserrat"/>
              <a:cs typeface="Montserrat"/>
              <a:sym typeface="Montserrat"/>
            </a:endParaRPr>
          </a:p>
          <a:p>
            <a:pPr indent="0" lvl="0" marL="0" rtl="0" algn="l">
              <a:spcBef>
                <a:spcPts val="0"/>
              </a:spcBef>
              <a:spcAft>
                <a:spcPts val="0"/>
              </a:spcAft>
              <a:buNone/>
            </a:pPr>
            <a:r>
              <a:t/>
            </a:r>
            <a:endParaRPr b="1">
              <a:solidFill>
                <a:srgbClr val="FF15B1"/>
              </a:solidFill>
              <a:latin typeface="Montserrat"/>
              <a:ea typeface="Montserrat"/>
              <a:cs typeface="Montserrat"/>
              <a:sym typeface="Montserrat"/>
            </a:endParaRPr>
          </a:p>
        </p:txBody>
      </p:sp>
      <p:pic>
        <p:nvPicPr>
          <p:cNvPr id="143" name="Google Shape;143;p19"/>
          <p:cNvPicPr preferRelativeResize="0"/>
          <p:nvPr/>
        </p:nvPicPr>
        <p:blipFill>
          <a:blip r:embed="rId3">
            <a:alphaModFix/>
          </a:blip>
          <a:stretch>
            <a:fillRect/>
          </a:stretch>
        </p:blipFill>
        <p:spPr>
          <a:xfrm>
            <a:off x="304675" y="288623"/>
            <a:ext cx="3002129" cy="1108200"/>
          </a:xfrm>
          <a:prstGeom prst="rect">
            <a:avLst/>
          </a:prstGeom>
          <a:noFill/>
          <a:ln>
            <a:noFill/>
          </a:ln>
        </p:spPr>
      </p:pic>
      <p:pic>
        <p:nvPicPr>
          <p:cNvPr id="144" name="Google Shape;144;p19"/>
          <p:cNvPicPr preferRelativeResize="0"/>
          <p:nvPr/>
        </p:nvPicPr>
        <p:blipFill>
          <a:blip r:embed="rId4">
            <a:alphaModFix/>
          </a:blip>
          <a:stretch>
            <a:fillRect/>
          </a:stretch>
        </p:blipFill>
        <p:spPr>
          <a:xfrm>
            <a:off x="15001225" y="7112275"/>
            <a:ext cx="3002125" cy="300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15B1"/>
        </a:solidFill>
      </p:bgPr>
    </p:bg>
    <p:spTree>
      <p:nvGrpSpPr>
        <p:cNvPr id="148" name="Shape 148"/>
        <p:cNvGrpSpPr/>
        <p:nvPr/>
      </p:nvGrpSpPr>
      <p:grpSpPr>
        <a:xfrm>
          <a:off x="0" y="0"/>
          <a:ext cx="0" cy="0"/>
          <a:chOff x="0" y="0"/>
          <a:chExt cx="0" cy="0"/>
        </a:xfrm>
      </p:grpSpPr>
      <p:sp>
        <p:nvSpPr>
          <p:cNvPr id="149" name="Google Shape;149;p2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50" name="Google Shape;150;p20"/>
          <p:cNvSpPr/>
          <p:nvPr/>
        </p:nvSpPr>
        <p:spPr>
          <a:xfrm>
            <a:off x="-24600" y="-124975"/>
            <a:ext cx="18337200" cy="2303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nvSpPr>
        <p:spPr>
          <a:xfrm>
            <a:off x="390300" y="334825"/>
            <a:ext cx="17507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400">
                <a:solidFill>
                  <a:srgbClr val="19105E"/>
                </a:solidFill>
                <a:latin typeface="Montserrat"/>
                <a:ea typeface="Montserrat"/>
                <a:cs typeface="Montserrat"/>
                <a:sym typeface="Montserrat"/>
              </a:rPr>
              <a:t>TOOLKIT LESSONS</a:t>
            </a:r>
            <a:endParaRPr sz="5400">
              <a:solidFill>
                <a:srgbClr val="19105E"/>
              </a:solidFill>
              <a:latin typeface="Montserrat"/>
              <a:ea typeface="Montserrat"/>
              <a:cs typeface="Montserrat"/>
              <a:sym typeface="Montserrat"/>
            </a:endParaRPr>
          </a:p>
        </p:txBody>
      </p:sp>
      <p:pic>
        <p:nvPicPr>
          <p:cNvPr id="152" name="Google Shape;152;p20"/>
          <p:cNvPicPr preferRelativeResize="0"/>
          <p:nvPr/>
        </p:nvPicPr>
        <p:blipFill>
          <a:blip r:embed="rId3">
            <a:alphaModFix/>
          </a:blip>
          <a:stretch>
            <a:fillRect/>
          </a:stretch>
        </p:blipFill>
        <p:spPr>
          <a:xfrm>
            <a:off x="304675" y="288623"/>
            <a:ext cx="3002129" cy="1108200"/>
          </a:xfrm>
          <a:prstGeom prst="rect">
            <a:avLst/>
          </a:prstGeom>
          <a:noFill/>
          <a:ln>
            <a:noFill/>
          </a:ln>
        </p:spPr>
      </p:pic>
      <p:pic>
        <p:nvPicPr>
          <p:cNvPr id="153" name="Google Shape;153;p20"/>
          <p:cNvPicPr preferRelativeResize="0"/>
          <p:nvPr/>
        </p:nvPicPr>
        <p:blipFill>
          <a:blip r:embed="rId4">
            <a:alphaModFix/>
          </a:blip>
          <a:stretch>
            <a:fillRect/>
          </a:stretch>
        </p:blipFill>
        <p:spPr>
          <a:xfrm>
            <a:off x="635875" y="2441388"/>
            <a:ext cx="7048500" cy="3962400"/>
          </a:xfrm>
          <a:prstGeom prst="rect">
            <a:avLst/>
          </a:prstGeom>
          <a:noFill/>
          <a:ln cap="flat" cmpd="sng" w="114300">
            <a:solidFill>
              <a:srgbClr val="1BCFC9"/>
            </a:solidFill>
            <a:prstDash val="solid"/>
            <a:round/>
            <a:headEnd len="sm" w="sm" type="none"/>
            <a:tailEnd len="sm" w="sm" type="none"/>
          </a:ln>
        </p:spPr>
      </p:pic>
      <p:sp>
        <p:nvSpPr>
          <p:cNvPr id="154" name="Google Shape;154;p20"/>
          <p:cNvSpPr txBox="1"/>
          <p:nvPr/>
        </p:nvSpPr>
        <p:spPr>
          <a:xfrm>
            <a:off x="9681400" y="7789550"/>
            <a:ext cx="6624300" cy="1015800"/>
          </a:xfrm>
          <a:prstGeom prst="rect">
            <a:avLst/>
          </a:prstGeom>
          <a:solidFill>
            <a:schemeClr val="lt1"/>
          </a:solidFill>
          <a:ln cap="flat" cmpd="sng" w="76200">
            <a:solidFill>
              <a:srgbClr val="1BCFC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u="sng">
                <a:solidFill>
                  <a:schemeClr val="hlink"/>
                </a:solidFill>
                <a:latin typeface="Montserrat"/>
                <a:ea typeface="Montserrat"/>
                <a:cs typeface="Montserrat"/>
                <a:sym typeface="Montserrat"/>
                <a:hlinkClick r:id="rId5"/>
              </a:rPr>
              <a:t>CURRICULUM MAP  &amp; STATE STANDARDS</a:t>
            </a:r>
            <a:endParaRPr b="1" sz="2700">
              <a:solidFill>
                <a:srgbClr val="19165E"/>
              </a:solidFill>
              <a:latin typeface="Montserrat"/>
              <a:ea typeface="Montserrat"/>
              <a:cs typeface="Montserrat"/>
              <a:sym typeface="Montserrat"/>
            </a:endParaRPr>
          </a:p>
        </p:txBody>
      </p:sp>
      <p:sp>
        <p:nvSpPr>
          <p:cNvPr id="155" name="Google Shape;155;p20"/>
          <p:cNvSpPr/>
          <p:nvPr/>
        </p:nvSpPr>
        <p:spPr>
          <a:xfrm>
            <a:off x="8454475" y="2413875"/>
            <a:ext cx="9443100" cy="4673400"/>
          </a:xfrm>
          <a:prstGeom prst="rect">
            <a:avLst/>
          </a:prstGeom>
          <a:solidFill>
            <a:schemeClr val="lt1"/>
          </a:solidFill>
          <a:ln cap="flat" cmpd="sng" w="114300">
            <a:solidFill>
              <a:srgbClr val="1BCF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txBox="1"/>
          <p:nvPr/>
        </p:nvSpPr>
        <p:spPr>
          <a:xfrm>
            <a:off x="8683825" y="2592725"/>
            <a:ext cx="8984400" cy="4494600"/>
          </a:xfrm>
          <a:prstGeom prst="rect">
            <a:avLst/>
          </a:prstGeom>
          <a:solidFill>
            <a:schemeClr val="lt1"/>
          </a:solid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3500" u="sng">
              <a:solidFill>
                <a:srgbClr val="19165E"/>
              </a:solidFill>
              <a:latin typeface="Montserrat"/>
              <a:ea typeface="Montserrat"/>
              <a:cs typeface="Montserrat"/>
              <a:sym typeface="Montserrat"/>
            </a:endParaRPr>
          </a:p>
          <a:p>
            <a:pPr indent="0" lvl="0" marL="457200" rtl="0" algn="l">
              <a:spcBef>
                <a:spcPts val="0"/>
              </a:spcBef>
              <a:spcAft>
                <a:spcPts val="0"/>
              </a:spcAft>
              <a:buNone/>
            </a:pPr>
            <a:r>
              <a:rPr lang="en-US" sz="3500" u="sng">
                <a:solidFill>
                  <a:srgbClr val="19165E"/>
                </a:solidFill>
                <a:latin typeface="Montserrat"/>
                <a:ea typeface="Montserrat"/>
                <a:cs typeface="Montserrat"/>
                <a:sym typeface="Montserrat"/>
              </a:rPr>
              <a:t>LESSONS: Early Literacy at Home</a:t>
            </a:r>
            <a:endParaRPr sz="3500" u="sng">
              <a:solidFill>
                <a:srgbClr val="19165E"/>
              </a:solidFill>
              <a:latin typeface="Montserrat"/>
              <a:ea typeface="Montserrat"/>
              <a:cs typeface="Montserrat"/>
              <a:sym typeface="Montserrat"/>
            </a:endParaRPr>
          </a:p>
          <a:p>
            <a:pPr indent="0" lvl="0" marL="0" rtl="0" algn="l">
              <a:spcBef>
                <a:spcPts val="0"/>
              </a:spcBef>
              <a:spcAft>
                <a:spcPts val="0"/>
              </a:spcAft>
              <a:buNone/>
            </a:pPr>
            <a:r>
              <a:t/>
            </a:r>
            <a:endParaRPr sz="3500">
              <a:solidFill>
                <a:srgbClr val="19165E"/>
              </a:solidFill>
              <a:latin typeface="Montserrat"/>
              <a:ea typeface="Montserrat"/>
              <a:cs typeface="Montserrat"/>
              <a:sym typeface="Montserrat"/>
            </a:endParaRPr>
          </a:p>
          <a:p>
            <a:pPr indent="-450850" lvl="0" marL="457200" rtl="0" algn="l">
              <a:spcBef>
                <a:spcPts val="0"/>
              </a:spcBef>
              <a:spcAft>
                <a:spcPts val="0"/>
              </a:spcAft>
              <a:buClr>
                <a:srgbClr val="19165E"/>
              </a:buClr>
              <a:buSzPts val="3500"/>
              <a:buFont typeface="Montserrat"/>
              <a:buAutoNum type="arabicPeriod"/>
            </a:pPr>
            <a:r>
              <a:rPr lang="en-US" sz="3500">
                <a:solidFill>
                  <a:srgbClr val="19165E"/>
                </a:solidFill>
                <a:latin typeface="Montserrat"/>
                <a:ea typeface="Montserrat"/>
                <a:cs typeface="Montserrat"/>
                <a:sym typeface="Montserrat"/>
              </a:rPr>
              <a:t>Creating Stories</a:t>
            </a:r>
            <a:endParaRPr sz="3500">
              <a:solidFill>
                <a:srgbClr val="19165E"/>
              </a:solidFill>
              <a:latin typeface="Montserrat"/>
              <a:ea typeface="Montserrat"/>
              <a:cs typeface="Montserrat"/>
              <a:sym typeface="Montserrat"/>
            </a:endParaRPr>
          </a:p>
          <a:p>
            <a:pPr indent="-450850" lvl="0" marL="457200" rtl="0" algn="l">
              <a:spcBef>
                <a:spcPts val="0"/>
              </a:spcBef>
              <a:spcAft>
                <a:spcPts val="0"/>
              </a:spcAft>
              <a:buClr>
                <a:srgbClr val="19165E"/>
              </a:buClr>
              <a:buSzPts val="3500"/>
              <a:buFont typeface="Montserrat"/>
              <a:buAutoNum type="arabicPeriod"/>
            </a:pPr>
            <a:r>
              <a:rPr lang="en-US" sz="3500">
                <a:solidFill>
                  <a:srgbClr val="19165E"/>
                </a:solidFill>
                <a:latin typeface="Montserrat"/>
                <a:ea typeface="Montserrat"/>
                <a:cs typeface="Montserrat"/>
                <a:sym typeface="Montserrat"/>
              </a:rPr>
              <a:t>Animating</a:t>
            </a:r>
            <a:r>
              <a:rPr lang="en-US" sz="3500">
                <a:solidFill>
                  <a:srgbClr val="19165E"/>
                </a:solidFill>
                <a:latin typeface="Montserrat"/>
                <a:ea typeface="Montserrat"/>
                <a:cs typeface="Montserrat"/>
                <a:sym typeface="Montserrat"/>
              </a:rPr>
              <a:t> with Expressions</a:t>
            </a:r>
            <a:endParaRPr sz="3500">
              <a:solidFill>
                <a:srgbClr val="19165E"/>
              </a:solidFill>
              <a:latin typeface="Montserrat"/>
              <a:ea typeface="Montserrat"/>
              <a:cs typeface="Montserrat"/>
              <a:sym typeface="Montserrat"/>
            </a:endParaRPr>
          </a:p>
          <a:p>
            <a:pPr indent="-450850" lvl="0" marL="457200" rtl="0" algn="l">
              <a:spcBef>
                <a:spcPts val="0"/>
              </a:spcBef>
              <a:spcAft>
                <a:spcPts val="0"/>
              </a:spcAft>
              <a:buClr>
                <a:srgbClr val="19165E"/>
              </a:buClr>
              <a:buSzPts val="3500"/>
              <a:buFont typeface="Montserrat"/>
              <a:buAutoNum type="arabicPeriod"/>
            </a:pPr>
            <a:r>
              <a:rPr lang="en-US" sz="3500">
                <a:solidFill>
                  <a:srgbClr val="19165E"/>
                </a:solidFill>
                <a:latin typeface="Montserrat"/>
                <a:ea typeface="Montserrat"/>
                <a:cs typeface="Montserrat"/>
                <a:sym typeface="Montserrat"/>
              </a:rPr>
              <a:t>Playing with Household Objects</a:t>
            </a:r>
            <a:endParaRPr sz="3500">
              <a:solidFill>
                <a:srgbClr val="19165E"/>
              </a:solidFill>
              <a:latin typeface="Montserrat"/>
              <a:ea typeface="Montserrat"/>
              <a:cs typeface="Montserrat"/>
              <a:sym typeface="Montserrat"/>
            </a:endParaRPr>
          </a:p>
          <a:p>
            <a:pPr indent="-450850" lvl="0" marL="457200" rtl="0" algn="l">
              <a:spcBef>
                <a:spcPts val="0"/>
              </a:spcBef>
              <a:spcAft>
                <a:spcPts val="0"/>
              </a:spcAft>
              <a:buClr>
                <a:srgbClr val="19165E"/>
              </a:buClr>
              <a:buSzPts val="3500"/>
              <a:buFont typeface="Montserrat"/>
              <a:buAutoNum type="arabicPeriod"/>
            </a:pPr>
            <a:r>
              <a:rPr lang="en-US" sz="3500">
                <a:solidFill>
                  <a:srgbClr val="19165E"/>
                </a:solidFill>
                <a:latin typeface="Montserrat"/>
                <a:ea typeface="Montserrat"/>
                <a:cs typeface="Montserrat"/>
                <a:sym typeface="Montserrat"/>
              </a:rPr>
              <a:t>Exploring Sounds</a:t>
            </a:r>
            <a:endParaRPr sz="3500">
              <a:solidFill>
                <a:srgbClr val="19165E"/>
              </a:solidFill>
              <a:latin typeface="Montserrat"/>
              <a:ea typeface="Montserrat"/>
              <a:cs typeface="Montserrat"/>
              <a:sym typeface="Montserrat"/>
            </a:endParaRPr>
          </a:p>
          <a:p>
            <a:pPr indent="-450850" lvl="0" marL="457200" rtl="0" algn="l">
              <a:spcBef>
                <a:spcPts val="0"/>
              </a:spcBef>
              <a:spcAft>
                <a:spcPts val="0"/>
              </a:spcAft>
              <a:buClr>
                <a:srgbClr val="19165E"/>
              </a:buClr>
              <a:buSzPts val="3500"/>
              <a:buFont typeface="Montserrat"/>
              <a:buAutoNum type="arabicPeriod"/>
            </a:pPr>
            <a:r>
              <a:rPr lang="en-US" sz="3500">
                <a:solidFill>
                  <a:srgbClr val="19165E"/>
                </a:solidFill>
                <a:latin typeface="Montserrat"/>
                <a:ea typeface="Montserrat"/>
                <a:cs typeface="Montserrat"/>
                <a:sym typeface="Montserrat"/>
              </a:rPr>
              <a:t>Physical Play</a:t>
            </a:r>
            <a:endParaRPr sz="3500">
              <a:solidFill>
                <a:srgbClr val="19165E"/>
              </a:solidFill>
              <a:latin typeface="Montserrat"/>
              <a:ea typeface="Montserrat"/>
              <a:cs typeface="Montserrat"/>
              <a:sym typeface="Montserrat"/>
            </a:endParaRPr>
          </a:p>
        </p:txBody>
      </p:sp>
      <p:sp>
        <p:nvSpPr>
          <p:cNvPr id="157" name="Google Shape;157;p20"/>
          <p:cNvSpPr/>
          <p:nvPr/>
        </p:nvSpPr>
        <p:spPr>
          <a:xfrm>
            <a:off x="390300" y="6757850"/>
            <a:ext cx="7413000" cy="3079200"/>
          </a:xfrm>
          <a:prstGeom prst="rect">
            <a:avLst/>
          </a:prstGeom>
          <a:solidFill>
            <a:srgbClr val="1BCF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0"/>
          <p:cNvPicPr preferRelativeResize="0"/>
          <p:nvPr/>
        </p:nvPicPr>
        <p:blipFill rotWithShape="1">
          <a:blip r:embed="rId6">
            <a:alphaModFix/>
          </a:blip>
          <a:srcRect b="20691" l="0" r="0" t="0"/>
          <a:stretch/>
        </p:blipFill>
        <p:spPr>
          <a:xfrm>
            <a:off x="635875" y="7004450"/>
            <a:ext cx="2745400" cy="2586000"/>
          </a:xfrm>
          <a:prstGeom prst="rect">
            <a:avLst/>
          </a:prstGeom>
          <a:noFill/>
          <a:ln>
            <a:noFill/>
          </a:ln>
        </p:spPr>
      </p:pic>
      <p:sp>
        <p:nvSpPr>
          <p:cNvPr id="159" name="Google Shape;159;p20"/>
          <p:cNvSpPr txBox="1"/>
          <p:nvPr/>
        </p:nvSpPr>
        <p:spPr>
          <a:xfrm>
            <a:off x="3583975" y="7004450"/>
            <a:ext cx="4100400" cy="2586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solidFill>
                  <a:srgbClr val="19165E"/>
                </a:solidFill>
                <a:latin typeface="Montserrat"/>
                <a:ea typeface="Montserrat"/>
                <a:cs typeface="Montserrat"/>
                <a:sym typeface="Montserrat"/>
              </a:rPr>
              <a:t>Read Alouds</a:t>
            </a:r>
            <a:endParaRPr b="1" sz="2600">
              <a:solidFill>
                <a:srgbClr val="19165E"/>
              </a:solidFill>
              <a:latin typeface="Montserrat"/>
              <a:ea typeface="Montserrat"/>
              <a:cs typeface="Montserrat"/>
              <a:sym typeface="Montserrat"/>
            </a:endParaRPr>
          </a:p>
          <a:p>
            <a:pPr indent="0" lvl="0" marL="0" rtl="0" algn="ctr">
              <a:spcBef>
                <a:spcPts val="0"/>
              </a:spcBef>
              <a:spcAft>
                <a:spcPts val="0"/>
              </a:spcAft>
              <a:buNone/>
            </a:pPr>
            <a:r>
              <a:t/>
            </a:r>
            <a:endParaRPr b="1" sz="2600">
              <a:solidFill>
                <a:srgbClr val="19165E"/>
              </a:solidFill>
              <a:latin typeface="Montserrat"/>
              <a:ea typeface="Montserrat"/>
              <a:cs typeface="Montserrat"/>
              <a:sym typeface="Montserrat"/>
            </a:endParaRPr>
          </a:p>
          <a:p>
            <a:pPr indent="0" lvl="0" marL="0" rtl="0" algn="ctr">
              <a:spcBef>
                <a:spcPts val="0"/>
              </a:spcBef>
              <a:spcAft>
                <a:spcPts val="0"/>
              </a:spcAft>
              <a:buNone/>
            </a:pPr>
            <a:r>
              <a:rPr b="1" lang="en-US" sz="2600">
                <a:solidFill>
                  <a:srgbClr val="19165E"/>
                </a:solidFill>
                <a:latin typeface="Montserrat"/>
                <a:ea typeface="Montserrat"/>
                <a:cs typeface="Montserrat"/>
                <a:sym typeface="Montserrat"/>
              </a:rPr>
              <a:t>Model reading strategies.</a:t>
            </a:r>
            <a:endParaRPr b="1" sz="2600">
              <a:solidFill>
                <a:srgbClr val="19165E"/>
              </a:solidFill>
              <a:latin typeface="Montserrat"/>
              <a:ea typeface="Montserrat"/>
              <a:cs typeface="Montserrat"/>
              <a:sym typeface="Montserrat"/>
            </a:endParaRPr>
          </a:p>
          <a:p>
            <a:pPr indent="0" lvl="0" marL="0" rtl="0" algn="ctr">
              <a:spcBef>
                <a:spcPts val="0"/>
              </a:spcBef>
              <a:spcAft>
                <a:spcPts val="0"/>
              </a:spcAft>
              <a:buNone/>
            </a:pPr>
            <a:r>
              <a:t/>
            </a:r>
            <a:endParaRPr b="1" sz="2600">
              <a:solidFill>
                <a:srgbClr val="19165E"/>
              </a:solidFill>
              <a:latin typeface="Montserrat"/>
              <a:ea typeface="Montserrat"/>
              <a:cs typeface="Montserrat"/>
              <a:sym typeface="Montserrat"/>
            </a:endParaRPr>
          </a:p>
          <a:p>
            <a:pPr indent="0" lvl="0" marL="0" rtl="0" algn="ctr">
              <a:spcBef>
                <a:spcPts val="0"/>
              </a:spcBef>
              <a:spcAft>
                <a:spcPts val="0"/>
              </a:spcAft>
              <a:buNone/>
            </a:pPr>
            <a:r>
              <a:rPr b="1" lang="en-US" sz="2600" u="sng">
                <a:solidFill>
                  <a:schemeClr val="hlink"/>
                </a:solidFill>
                <a:latin typeface="Montserrat"/>
                <a:ea typeface="Montserrat"/>
                <a:cs typeface="Montserrat"/>
                <a:sym typeface="Montserrat"/>
                <a:hlinkClick r:id="rId7"/>
              </a:rPr>
              <a:t>Website landing page </a:t>
            </a:r>
            <a:endParaRPr b="1" sz="2600">
              <a:solidFill>
                <a:srgbClr val="19165E"/>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p:nvPr/>
        </p:nvSpPr>
        <p:spPr>
          <a:xfrm>
            <a:off x="-251566" y="-306990"/>
            <a:ext cx="4699966" cy="10589674"/>
          </a:xfrm>
          <a:custGeom>
            <a:rect b="b" l="l" r="r" t="t"/>
            <a:pathLst>
              <a:path extrusionOk="0" h="3583646" w="1590513">
                <a:moveTo>
                  <a:pt x="0" y="0"/>
                </a:moveTo>
                <a:lnTo>
                  <a:pt x="1590513" y="0"/>
                </a:lnTo>
                <a:lnTo>
                  <a:pt x="1590513" y="3583646"/>
                </a:lnTo>
                <a:lnTo>
                  <a:pt x="0" y="3583646"/>
                </a:lnTo>
                <a:close/>
              </a:path>
            </a:pathLst>
          </a:custGeom>
          <a:solidFill>
            <a:srgbClr val="19105E"/>
          </a:solidFill>
          <a:ln>
            <a:noFill/>
          </a:ln>
        </p:spPr>
      </p:sp>
      <p:sp>
        <p:nvSpPr>
          <p:cNvPr id="165" name="Google Shape;165;p21"/>
          <p:cNvSpPr txBox="1"/>
          <p:nvPr/>
        </p:nvSpPr>
        <p:spPr>
          <a:xfrm>
            <a:off x="358725" y="722592"/>
            <a:ext cx="3479400" cy="713100"/>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None/>
            </a:pPr>
            <a:r>
              <a:t/>
            </a:r>
            <a:endParaRPr sz="100">
              <a:latin typeface="Montserrat"/>
              <a:ea typeface="Montserrat"/>
              <a:cs typeface="Montserrat"/>
              <a:sym typeface="Montserrat"/>
            </a:endParaRPr>
          </a:p>
          <a:p>
            <a:pPr indent="0" lvl="0" marL="0" marR="0" rtl="0" algn="l">
              <a:lnSpc>
                <a:spcPct val="87000"/>
              </a:lnSpc>
              <a:spcBef>
                <a:spcPts val="0"/>
              </a:spcBef>
              <a:spcAft>
                <a:spcPts val="0"/>
              </a:spcAft>
              <a:buNone/>
            </a:pPr>
            <a:r>
              <a:rPr i="0" lang="en-US" sz="5100" u="none" cap="none" strike="noStrike">
                <a:solidFill>
                  <a:srgbClr val="FFFFFF"/>
                </a:solidFill>
                <a:latin typeface="Montserrat"/>
                <a:ea typeface="Montserrat"/>
                <a:cs typeface="Montserrat"/>
                <a:sym typeface="Montserrat"/>
              </a:rPr>
              <a:t>INCREASE</a:t>
            </a:r>
            <a:endParaRPr sz="100">
              <a:latin typeface="Montserrat"/>
              <a:ea typeface="Montserrat"/>
              <a:cs typeface="Montserrat"/>
              <a:sym typeface="Montserrat"/>
            </a:endParaRPr>
          </a:p>
        </p:txBody>
      </p:sp>
      <p:sp>
        <p:nvSpPr>
          <p:cNvPr id="166" name="Google Shape;166;p21"/>
          <p:cNvSpPr txBox="1"/>
          <p:nvPr/>
        </p:nvSpPr>
        <p:spPr>
          <a:xfrm>
            <a:off x="4956123" y="820102"/>
            <a:ext cx="13332000" cy="6156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i="0" lang="en-US" sz="4000" u="none" cap="none" strike="noStrike">
                <a:solidFill>
                  <a:srgbClr val="19105E"/>
                </a:solidFill>
                <a:latin typeface="Montserrat"/>
                <a:ea typeface="Montserrat"/>
                <a:cs typeface="Montserrat"/>
                <a:sym typeface="Montserrat"/>
              </a:rPr>
              <a:t>Parents see themselves as their child's best teacher</a:t>
            </a:r>
            <a:endParaRPr sz="4000">
              <a:latin typeface="Montserrat"/>
              <a:ea typeface="Montserrat"/>
              <a:cs typeface="Montserrat"/>
              <a:sym typeface="Montserrat"/>
            </a:endParaRPr>
          </a:p>
        </p:txBody>
      </p:sp>
      <p:sp>
        <p:nvSpPr>
          <p:cNvPr id="167" name="Google Shape;167;p21"/>
          <p:cNvSpPr txBox="1"/>
          <p:nvPr/>
        </p:nvSpPr>
        <p:spPr>
          <a:xfrm>
            <a:off x="296237" y="8412480"/>
            <a:ext cx="3606300" cy="683100"/>
          </a:xfrm>
          <a:prstGeom prst="rect">
            <a:avLst/>
          </a:prstGeom>
          <a:noFill/>
          <a:ln>
            <a:noFill/>
          </a:ln>
        </p:spPr>
        <p:txBody>
          <a:bodyPr anchorCtr="0" anchor="t" bIns="0" lIns="0" spcFirstLastPara="1" rIns="0" wrap="square" tIns="0">
            <a:spAutoFit/>
          </a:bodyPr>
          <a:lstStyle/>
          <a:p>
            <a:pPr indent="0" lvl="0" marL="0" marR="0" rtl="0" algn="l">
              <a:lnSpc>
                <a:spcPct val="87012"/>
              </a:lnSpc>
              <a:spcBef>
                <a:spcPts val="0"/>
              </a:spcBef>
              <a:spcAft>
                <a:spcPts val="0"/>
              </a:spcAft>
              <a:buNone/>
            </a:pPr>
            <a:r>
              <a:rPr i="0" lang="en-US" sz="5100" u="none" cap="none" strike="noStrike">
                <a:solidFill>
                  <a:srgbClr val="FFFFFF"/>
                </a:solidFill>
                <a:latin typeface="Montserrat"/>
                <a:ea typeface="Montserrat"/>
                <a:cs typeface="Montserrat"/>
                <a:sym typeface="Montserrat"/>
              </a:rPr>
              <a:t>INCREASE</a:t>
            </a:r>
            <a:endParaRPr sz="5100">
              <a:latin typeface="Montserrat"/>
              <a:ea typeface="Montserrat"/>
              <a:cs typeface="Montserrat"/>
              <a:sym typeface="Montserrat"/>
            </a:endParaRPr>
          </a:p>
        </p:txBody>
      </p:sp>
      <p:sp>
        <p:nvSpPr>
          <p:cNvPr id="168" name="Google Shape;168;p21"/>
          <p:cNvSpPr txBox="1"/>
          <p:nvPr/>
        </p:nvSpPr>
        <p:spPr>
          <a:xfrm>
            <a:off x="296237" y="2384743"/>
            <a:ext cx="3479400" cy="683100"/>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None/>
            </a:pPr>
            <a:r>
              <a:rPr i="0" lang="en-US" sz="5100" u="none" cap="none" strike="noStrike">
                <a:solidFill>
                  <a:srgbClr val="FFFFFF"/>
                </a:solidFill>
                <a:latin typeface="Montserrat"/>
                <a:ea typeface="Montserrat"/>
                <a:cs typeface="Montserrat"/>
                <a:sym typeface="Montserrat"/>
              </a:rPr>
              <a:t>INCREASE</a:t>
            </a:r>
            <a:endParaRPr sz="5100">
              <a:latin typeface="Montserrat"/>
              <a:ea typeface="Montserrat"/>
              <a:cs typeface="Montserrat"/>
              <a:sym typeface="Montserrat"/>
            </a:endParaRPr>
          </a:p>
        </p:txBody>
      </p:sp>
      <p:sp>
        <p:nvSpPr>
          <p:cNvPr id="169" name="Google Shape;169;p21"/>
          <p:cNvSpPr txBox="1"/>
          <p:nvPr/>
        </p:nvSpPr>
        <p:spPr>
          <a:xfrm>
            <a:off x="296237" y="4444365"/>
            <a:ext cx="3479400" cy="683100"/>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None/>
            </a:pPr>
            <a:r>
              <a:rPr i="0" lang="en-US" sz="5100" u="none" cap="none" strike="noStrike">
                <a:solidFill>
                  <a:srgbClr val="FFFFFF"/>
                </a:solidFill>
                <a:latin typeface="Montserrat"/>
                <a:ea typeface="Montserrat"/>
                <a:cs typeface="Montserrat"/>
                <a:sym typeface="Montserrat"/>
              </a:rPr>
              <a:t>INCREASE</a:t>
            </a:r>
            <a:endParaRPr sz="5100">
              <a:latin typeface="Montserrat"/>
              <a:ea typeface="Montserrat"/>
              <a:cs typeface="Montserrat"/>
              <a:sym typeface="Montserrat"/>
            </a:endParaRPr>
          </a:p>
        </p:txBody>
      </p:sp>
      <p:sp>
        <p:nvSpPr>
          <p:cNvPr id="170" name="Google Shape;170;p21"/>
          <p:cNvSpPr txBox="1"/>
          <p:nvPr/>
        </p:nvSpPr>
        <p:spPr>
          <a:xfrm>
            <a:off x="296237" y="6538693"/>
            <a:ext cx="3479400" cy="683100"/>
          </a:xfrm>
          <a:prstGeom prst="rect">
            <a:avLst/>
          </a:prstGeom>
          <a:noFill/>
          <a:ln>
            <a:noFill/>
          </a:ln>
        </p:spPr>
        <p:txBody>
          <a:bodyPr anchorCtr="0" anchor="t" bIns="0" lIns="0" spcFirstLastPara="1" rIns="0" wrap="square" tIns="0">
            <a:spAutoFit/>
          </a:bodyPr>
          <a:lstStyle/>
          <a:p>
            <a:pPr indent="0" lvl="0" marL="0" marR="0" rtl="0" algn="l">
              <a:lnSpc>
                <a:spcPct val="87000"/>
              </a:lnSpc>
              <a:spcBef>
                <a:spcPts val="0"/>
              </a:spcBef>
              <a:spcAft>
                <a:spcPts val="0"/>
              </a:spcAft>
              <a:buNone/>
            </a:pPr>
            <a:r>
              <a:rPr i="0" lang="en-US" sz="5100" u="none" cap="none" strike="noStrike">
                <a:solidFill>
                  <a:srgbClr val="FFFFFF"/>
                </a:solidFill>
                <a:latin typeface="Montserrat"/>
                <a:ea typeface="Montserrat"/>
                <a:cs typeface="Montserrat"/>
                <a:sym typeface="Montserrat"/>
              </a:rPr>
              <a:t>INCREASE</a:t>
            </a:r>
            <a:endParaRPr sz="5100">
              <a:latin typeface="Montserrat"/>
              <a:ea typeface="Montserrat"/>
              <a:cs typeface="Montserrat"/>
              <a:sym typeface="Montserrat"/>
            </a:endParaRPr>
          </a:p>
        </p:txBody>
      </p:sp>
      <p:sp>
        <p:nvSpPr>
          <p:cNvPr id="171" name="Google Shape;171;p21"/>
          <p:cNvSpPr txBox="1"/>
          <p:nvPr/>
        </p:nvSpPr>
        <p:spPr>
          <a:xfrm>
            <a:off x="4956123" y="2264728"/>
            <a:ext cx="13332000" cy="14775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i="0" lang="en-US" sz="4000" u="none" cap="none" strike="noStrike">
                <a:solidFill>
                  <a:srgbClr val="19105E"/>
                </a:solidFill>
                <a:latin typeface="Montserrat"/>
                <a:ea typeface="Montserrat"/>
                <a:cs typeface="Montserrat"/>
                <a:sym typeface="Montserrat"/>
              </a:rPr>
              <a:t>In parents who can list 3 language-rich activities with their children</a:t>
            </a:r>
            <a:endParaRPr sz="4000">
              <a:latin typeface="Montserrat"/>
              <a:ea typeface="Montserrat"/>
              <a:cs typeface="Montserrat"/>
              <a:sym typeface="Montserrat"/>
            </a:endParaRPr>
          </a:p>
        </p:txBody>
      </p:sp>
      <p:sp>
        <p:nvSpPr>
          <p:cNvPr id="172" name="Google Shape;172;p21"/>
          <p:cNvSpPr txBox="1"/>
          <p:nvPr/>
        </p:nvSpPr>
        <p:spPr>
          <a:xfrm>
            <a:off x="4956123" y="4324350"/>
            <a:ext cx="13332000" cy="14775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i="0" lang="en-US" sz="4000" u="none" cap="none" strike="noStrike">
                <a:solidFill>
                  <a:srgbClr val="19105E"/>
                </a:solidFill>
                <a:latin typeface="Montserrat"/>
                <a:ea typeface="Montserrat"/>
                <a:cs typeface="Montserrat"/>
                <a:sym typeface="Montserrat"/>
              </a:rPr>
              <a:t>Frequency in which parents use online resources to read with their children </a:t>
            </a:r>
            <a:endParaRPr sz="4000">
              <a:latin typeface="Montserrat"/>
              <a:ea typeface="Montserrat"/>
              <a:cs typeface="Montserrat"/>
              <a:sym typeface="Montserrat"/>
            </a:endParaRPr>
          </a:p>
        </p:txBody>
      </p:sp>
      <p:sp>
        <p:nvSpPr>
          <p:cNvPr id="173" name="Google Shape;173;p21"/>
          <p:cNvSpPr txBox="1"/>
          <p:nvPr/>
        </p:nvSpPr>
        <p:spPr>
          <a:xfrm>
            <a:off x="4956123" y="6418678"/>
            <a:ext cx="13332000" cy="14775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i="0" lang="en-US" sz="4000" u="none" cap="none" strike="noStrike">
                <a:solidFill>
                  <a:srgbClr val="19105E"/>
                </a:solidFill>
                <a:latin typeface="Montserrat"/>
                <a:ea typeface="Montserrat"/>
                <a:cs typeface="Montserrat"/>
                <a:sym typeface="Montserrat"/>
              </a:rPr>
              <a:t>In confidence helping children use online educational platforms </a:t>
            </a:r>
            <a:endParaRPr sz="4000">
              <a:latin typeface="Montserrat"/>
              <a:ea typeface="Montserrat"/>
              <a:cs typeface="Montserrat"/>
              <a:sym typeface="Montserrat"/>
            </a:endParaRPr>
          </a:p>
        </p:txBody>
      </p:sp>
      <p:sp>
        <p:nvSpPr>
          <p:cNvPr id="174" name="Google Shape;174;p21"/>
          <p:cNvSpPr txBox="1"/>
          <p:nvPr/>
        </p:nvSpPr>
        <p:spPr>
          <a:xfrm>
            <a:off x="4956123" y="8292465"/>
            <a:ext cx="13332000" cy="14775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i="0" lang="en-US" sz="4000" u="none" cap="none" strike="noStrike">
                <a:solidFill>
                  <a:srgbClr val="19105E"/>
                </a:solidFill>
                <a:latin typeface="Montserrat"/>
                <a:ea typeface="Montserrat"/>
                <a:cs typeface="Montserrat"/>
                <a:sym typeface="Montserrat"/>
              </a:rPr>
              <a:t>Parents who have implemented 2 or more strategies learned in LFFL</a:t>
            </a:r>
            <a:endParaRPr sz="4000">
              <a:latin typeface="Montserrat"/>
              <a:ea typeface="Montserrat"/>
              <a:cs typeface="Montserrat"/>
              <a:sym typeface="Montserrat"/>
            </a:endParaRPr>
          </a:p>
        </p:txBody>
      </p:sp>
      <p:pic>
        <p:nvPicPr>
          <p:cNvPr id="175" name="Google Shape;175;p21"/>
          <p:cNvPicPr preferRelativeResize="0"/>
          <p:nvPr/>
        </p:nvPicPr>
        <p:blipFill rotWithShape="1">
          <a:blip r:embed="rId3">
            <a:alphaModFix/>
          </a:blip>
          <a:srcRect b="15654" l="0" r="0" t="15654"/>
          <a:stretch/>
        </p:blipFill>
        <p:spPr>
          <a:xfrm>
            <a:off x="15133400" y="9264300"/>
            <a:ext cx="3014875" cy="934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000"/>
        </a:solidFill>
      </p:bgPr>
    </p:bg>
    <p:spTree>
      <p:nvGrpSpPr>
        <p:cNvPr id="179" name="Shape 179"/>
        <p:cNvGrpSpPr/>
        <p:nvPr/>
      </p:nvGrpSpPr>
      <p:grpSpPr>
        <a:xfrm>
          <a:off x="0" y="0"/>
          <a:ext cx="0" cy="0"/>
          <a:chOff x="0" y="0"/>
          <a:chExt cx="0" cy="0"/>
        </a:xfrm>
      </p:grpSpPr>
      <p:sp>
        <p:nvSpPr>
          <p:cNvPr id="180" name="Google Shape;180;p2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81" name="Google Shape;181;p22"/>
          <p:cNvSpPr txBox="1"/>
          <p:nvPr/>
        </p:nvSpPr>
        <p:spPr>
          <a:xfrm>
            <a:off x="3877075" y="2803675"/>
            <a:ext cx="11646900" cy="5541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400">
              <a:solidFill>
                <a:schemeClr val="dk1"/>
              </a:solidFill>
              <a:latin typeface="Montserrat"/>
              <a:ea typeface="Montserrat"/>
              <a:cs typeface="Montserrat"/>
              <a:sym typeface="Montserrat"/>
            </a:endParaRPr>
          </a:p>
        </p:txBody>
      </p:sp>
      <p:sp>
        <p:nvSpPr>
          <p:cNvPr id="182" name="Google Shape;182;p22"/>
          <p:cNvSpPr txBox="1"/>
          <p:nvPr/>
        </p:nvSpPr>
        <p:spPr>
          <a:xfrm>
            <a:off x="7362225" y="24300"/>
            <a:ext cx="1092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83" name="Google Shape;183;p22"/>
          <p:cNvSpPr/>
          <p:nvPr/>
        </p:nvSpPr>
        <p:spPr>
          <a:xfrm>
            <a:off x="7922275" y="613800"/>
            <a:ext cx="9786000" cy="8990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84" name="Google Shape;184;p22"/>
          <p:cNvSpPr txBox="1"/>
          <p:nvPr/>
        </p:nvSpPr>
        <p:spPr>
          <a:xfrm>
            <a:off x="8040050" y="666675"/>
            <a:ext cx="9786000" cy="835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500">
                <a:solidFill>
                  <a:srgbClr val="19105E"/>
                </a:solidFill>
                <a:latin typeface="Calibri"/>
                <a:ea typeface="Calibri"/>
                <a:cs typeface="Calibri"/>
                <a:sym typeface="Calibri"/>
              </a:rPr>
              <a:t>The Power / The Force</a:t>
            </a:r>
            <a:endParaRPr b="1" sz="4500">
              <a:solidFill>
                <a:srgbClr val="19105E"/>
              </a:solidFill>
              <a:latin typeface="Calibri"/>
              <a:ea typeface="Calibri"/>
              <a:cs typeface="Calibri"/>
              <a:sym typeface="Calibri"/>
            </a:endParaRPr>
          </a:p>
          <a:p>
            <a:pPr indent="0" lvl="0" marL="0" rtl="0" algn="ctr">
              <a:spcBef>
                <a:spcPts val="0"/>
              </a:spcBef>
              <a:spcAft>
                <a:spcPts val="0"/>
              </a:spcAft>
              <a:buNone/>
            </a:pPr>
            <a:r>
              <a:t/>
            </a:r>
            <a:endParaRPr b="1" sz="4500">
              <a:solidFill>
                <a:srgbClr val="19105E"/>
              </a:solidFill>
              <a:latin typeface="Calibri"/>
              <a:ea typeface="Calibri"/>
              <a:cs typeface="Calibri"/>
              <a:sym typeface="Calibri"/>
            </a:endParaRPr>
          </a:p>
          <a:p>
            <a:pPr indent="0" lvl="0" marL="0" rtl="0" algn="ctr">
              <a:spcBef>
                <a:spcPts val="0"/>
              </a:spcBef>
              <a:spcAft>
                <a:spcPts val="0"/>
              </a:spcAft>
              <a:buNone/>
            </a:pPr>
            <a:r>
              <a:rPr lang="en-US" sz="4200">
                <a:solidFill>
                  <a:srgbClr val="19105E"/>
                </a:solidFill>
                <a:latin typeface="Calibri"/>
                <a:ea typeface="Calibri"/>
                <a:cs typeface="Calibri"/>
                <a:sym typeface="Calibri"/>
              </a:rPr>
              <a:t>Your positive energy influences your child’s confidence to learn something new.</a:t>
            </a:r>
            <a:endParaRPr sz="4200">
              <a:solidFill>
                <a:srgbClr val="19105E"/>
              </a:solidFill>
              <a:latin typeface="Calibri"/>
              <a:ea typeface="Calibri"/>
              <a:cs typeface="Calibri"/>
              <a:sym typeface="Calibri"/>
            </a:endParaRPr>
          </a:p>
          <a:p>
            <a:pPr indent="0" lvl="0" marL="0" rtl="0" algn="l">
              <a:spcBef>
                <a:spcPts val="0"/>
              </a:spcBef>
              <a:spcAft>
                <a:spcPts val="0"/>
              </a:spcAft>
              <a:buNone/>
            </a:pPr>
            <a:r>
              <a:t/>
            </a:r>
            <a:endParaRPr sz="4200">
              <a:solidFill>
                <a:srgbClr val="19105E"/>
              </a:solidFill>
              <a:latin typeface="Calibri"/>
              <a:ea typeface="Calibri"/>
              <a:cs typeface="Calibri"/>
              <a:sym typeface="Calibri"/>
            </a:endParaRPr>
          </a:p>
          <a:p>
            <a:pPr indent="-514350" lvl="0" marL="914400" rtl="0" algn="l">
              <a:spcBef>
                <a:spcPts val="0"/>
              </a:spcBef>
              <a:spcAft>
                <a:spcPts val="0"/>
              </a:spcAft>
              <a:buClr>
                <a:srgbClr val="19105E"/>
              </a:buClr>
              <a:buSzPts val="4500"/>
              <a:buFont typeface="Calibri"/>
              <a:buChar char="●"/>
            </a:pPr>
            <a:r>
              <a:rPr lang="en-US" sz="4500">
                <a:solidFill>
                  <a:srgbClr val="19105E"/>
                </a:solidFill>
                <a:latin typeface="Calibri"/>
                <a:ea typeface="Calibri"/>
                <a:cs typeface="Calibri"/>
                <a:sym typeface="Calibri"/>
              </a:rPr>
              <a:t>How can we make that happen?</a:t>
            </a:r>
            <a:endParaRPr sz="4500">
              <a:solidFill>
                <a:srgbClr val="19105E"/>
              </a:solidFill>
              <a:latin typeface="Calibri"/>
              <a:ea typeface="Calibri"/>
              <a:cs typeface="Calibri"/>
              <a:sym typeface="Calibri"/>
            </a:endParaRPr>
          </a:p>
          <a:p>
            <a:pPr indent="-514350" lvl="0" marL="914400" rtl="0" algn="l">
              <a:spcBef>
                <a:spcPts val="0"/>
              </a:spcBef>
              <a:spcAft>
                <a:spcPts val="0"/>
              </a:spcAft>
              <a:buClr>
                <a:srgbClr val="19105E"/>
              </a:buClr>
              <a:buSzPts val="4500"/>
              <a:buFont typeface="Calibri"/>
              <a:buChar char="●"/>
            </a:pPr>
            <a:r>
              <a:rPr lang="en-US" sz="4500">
                <a:solidFill>
                  <a:srgbClr val="19105E"/>
                </a:solidFill>
                <a:latin typeface="Calibri"/>
                <a:ea typeface="Calibri"/>
                <a:cs typeface="Calibri"/>
                <a:sym typeface="Calibri"/>
              </a:rPr>
              <a:t>How does a bird learn to fly?</a:t>
            </a:r>
            <a:endParaRPr sz="4500">
              <a:solidFill>
                <a:srgbClr val="19105E"/>
              </a:solidFill>
              <a:latin typeface="Calibri"/>
              <a:ea typeface="Calibri"/>
              <a:cs typeface="Calibri"/>
              <a:sym typeface="Calibri"/>
            </a:endParaRPr>
          </a:p>
          <a:p>
            <a:pPr indent="-514350" lvl="0" marL="914400" rtl="0" algn="l">
              <a:spcBef>
                <a:spcPts val="0"/>
              </a:spcBef>
              <a:spcAft>
                <a:spcPts val="0"/>
              </a:spcAft>
              <a:buClr>
                <a:srgbClr val="19105E"/>
              </a:buClr>
              <a:buSzPts val="4500"/>
              <a:buFont typeface="Calibri"/>
              <a:buChar char="●"/>
            </a:pPr>
            <a:r>
              <a:rPr lang="en-US" sz="4500">
                <a:solidFill>
                  <a:srgbClr val="19105E"/>
                </a:solidFill>
                <a:latin typeface="Calibri"/>
                <a:ea typeface="Calibri"/>
                <a:cs typeface="Calibri"/>
                <a:sym typeface="Calibri"/>
              </a:rPr>
              <a:t>That looks </a:t>
            </a:r>
            <a:r>
              <a:rPr lang="en-US" sz="4500">
                <a:solidFill>
                  <a:srgbClr val="19105E"/>
                </a:solidFill>
                <a:latin typeface="Calibri"/>
                <a:ea typeface="Calibri"/>
                <a:cs typeface="Calibri"/>
                <a:sym typeface="Calibri"/>
              </a:rPr>
              <a:t>heavy, let’s push it together.</a:t>
            </a:r>
            <a:endParaRPr sz="4500">
              <a:solidFill>
                <a:srgbClr val="19105E"/>
              </a:solidFill>
              <a:latin typeface="Calibri"/>
              <a:ea typeface="Calibri"/>
              <a:cs typeface="Calibri"/>
              <a:sym typeface="Calibri"/>
            </a:endParaRPr>
          </a:p>
          <a:p>
            <a:pPr indent="0" lvl="0" marL="0" rtl="0" algn="l">
              <a:spcBef>
                <a:spcPts val="0"/>
              </a:spcBef>
              <a:spcAft>
                <a:spcPts val="0"/>
              </a:spcAft>
              <a:buNone/>
            </a:pPr>
            <a:r>
              <a:t/>
            </a:r>
            <a:endParaRPr sz="4500">
              <a:solidFill>
                <a:srgbClr val="19105E"/>
              </a:solidFill>
              <a:latin typeface="Calibri"/>
              <a:ea typeface="Calibri"/>
              <a:cs typeface="Calibri"/>
              <a:sym typeface="Calibri"/>
            </a:endParaRPr>
          </a:p>
          <a:p>
            <a:pPr indent="0" lvl="0" marL="0" rtl="0" algn="ctr">
              <a:spcBef>
                <a:spcPts val="0"/>
              </a:spcBef>
              <a:spcAft>
                <a:spcPts val="0"/>
              </a:spcAft>
              <a:buNone/>
            </a:pPr>
            <a:r>
              <a:rPr b="1" lang="en-US" sz="4500">
                <a:solidFill>
                  <a:srgbClr val="19105E"/>
                </a:solidFill>
                <a:latin typeface="Calibri"/>
                <a:ea typeface="Calibri"/>
                <a:cs typeface="Calibri"/>
                <a:sym typeface="Calibri"/>
              </a:rPr>
              <a:t>How are you using the power of your influence</a:t>
            </a:r>
            <a:r>
              <a:rPr b="1" lang="en-US" sz="4500">
                <a:solidFill>
                  <a:srgbClr val="19105E"/>
                </a:solidFill>
                <a:latin typeface="Calibri"/>
                <a:ea typeface="Calibri"/>
                <a:cs typeface="Calibri"/>
                <a:sym typeface="Calibri"/>
              </a:rPr>
              <a:t>?</a:t>
            </a:r>
            <a:endParaRPr b="1" sz="4500">
              <a:solidFill>
                <a:srgbClr val="19105E"/>
              </a:solidFill>
              <a:latin typeface="Calibri"/>
              <a:ea typeface="Calibri"/>
              <a:cs typeface="Calibri"/>
              <a:sym typeface="Calibri"/>
            </a:endParaRPr>
          </a:p>
        </p:txBody>
      </p:sp>
      <p:pic>
        <p:nvPicPr>
          <p:cNvPr id="185" name="Google Shape;185;p22"/>
          <p:cNvPicPr preferRelativeResize="0"/>
          <p:nvPr/>
        </p:nvPicPr>
        <p:blipFill>
          <a:blip r:embed="rId3">
            <a:alphaModFix/>
          </a:blip>
          <a:stretch>
            <a:fillRect/>
          </a:stretch>
        </p:blipFill>
        <p:spPr>
          <a:xfrm>
            <a:off x="152400" y="41850"/>
            <a:ext cx="7457127" cy="104389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