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Montserrat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a44f1239c_0_4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a44f1239c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3:50-4:15 (4 ppl/group)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Send NOTES Powerpoint link in the chat: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ALLOW ACCESS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20-minutes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assignment you were asked to </a:t>
            </a:r>
            <a:r>
              <a:rPr lang="en-US"/>
              <a:t>consider how stress and heart language impact the developing Voices of caregivers and their child.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were asked to identify </a:t>
            </a:r>
            <a:r>
              <a:rPr lang="en-US"/>
              <a:t>spheres of influence on Spanish-speaking caregivers.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u="sng"/>
              <a:t>With your peer coaches....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How might encouraging a caregiver to tell stories, sing or read to their child in their native language be an act of social justice?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will take 10 minutes for this community learning activity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- when you go to break out choose a note taker to capture or add to your notes.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at 5 minutes we will prompt you to move towards discussion of goals.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will pull you back into the the large group at 10 minutes.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MY CONNECTING POINTS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History of stifling bilingualism- not as a strength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Centers their stories and voice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EMPOWER vrs shift the caregivers relationship to power- they have power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Culturally Indigenous and afrolatino members of the community have an oppressive relationship with white centered culture in the countries they are migrating from- seen and not hear- that can be true about children 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Permission to be good enough as they are today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sure it?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a44f1239c_0_4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a44f1239c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4:20-4:30</a:t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9105F"/>
                </a:solidFill>
              </a:rPr>
              <a:t>10-minutes</a:t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In the assignment you were asked to co</a:t>
            </a:r>
            <a:r>
              <a:rPr lang="en-US" sz="1700"/>
              <a:t>nsider:find a resource or tool for facilitation that might benefit caregivers and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 u="sng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 your notes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will take 10 minutes for this community learning activity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- when you go to break out choose a note taker to capture or add to your notes.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at 5 minutes we will prompt you to move towards discussion of goals.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will pull you back into the the large group at 10 minutes.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sure it?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a44f1239c_0_4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a44f1239c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9105F"/>
                </a:solidFill>
              </a:rPr>
              <a:t>4:30-4:45</a:t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9105F"/>
                </a:solidFill>
              </a:rPr>
              <a:t>10-minutes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our Community Living Room.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Take a moment to fill in the blank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Opening and Closing circles are part of the routines and practices. At the end we will model the closing circle-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We open each session with </a:t>
            </a:r>
            <a:r>
              <a:rPr b="1" lang="en-US"/>
              <a:t>an appreciation.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Q:What’s the value of starting each session with an appreciation?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Gratitude practices do more than just uplift.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As you are aware caregivers are navigating an interaction of issues and multiple barriers to feeling their powerful influence as their child’s most important person.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Get our minds in the game- we all have something to contribute.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This introduction is a story! A story we are telling about ourselves and the work of caring we all do.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Raise your hand if you worked hard today! Your work is hardwood- good work- important work. 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You made time join this community of practice- your individual strengths.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6d3fa63eb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6d3fa63e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solidFill>
                  <a:srgbClr val="19105F"/>
                </a:solidFill>
              </a:rPr>
              <a:t>4:45-4:50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a44f1239c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Follow up: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MOC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Read Aloud: Sonadores https://www.lafuerzadefamilias.org/read-aloud/sonadores/</a:t>
            </a:r>
            <a:endParaRPr/>
          </a:p>
        </p:txBody>
      </p:sp>
      <p:sp>
        <p:nvSpPr>
          <p:cNvPr id="212" name="Google Shape;212;gea44f1239c_0_4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d600c14b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d600c14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3-3:05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5-minutes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MUSIC: https://youtu.be/9aRZLbZFeLU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image is a spread from the book SOnadores- Dreamers by the author/illustrator Yuyi Morales who is Mexican AMericaan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Music you enjoyed is performed by La Cafeteras a Chican band from East LA- The song is a traditional Spanish language song called De Colores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Mexican folkloric song- </a:t>
            </a:r>
            <a:r>
              <a:rPr lang="en-US"/>
              <a:t>originates</a:t>
            </a:r>
            <a:r>
              <a:rPr lang="en-US"/>
              <a:t> from the Americas- use by Farm Union in rallies- theme the </a:t>
            </a:r>
            <a:r>
              <a:rPr lang="en-US"/>
              <a:t>diversity</a:t>
            </a:r>
            <a:r>
              <a:rPr lang="en-US"/>
              <a:t> of many things we love of many colors - celebrate nature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100"/>
              <a:buChar char="●"/>
            </a:pPr>
            <a:r>
              <a:rPr b="1" lang="en-US">
                <a:solidFill>
                  <a:srgbClr val="19105F"/>
                </a:solidFill>
              </a:rPr>
              <a:t>We are on day 2 of 4 of Facilitator TRaining</a:t>
            </a:r>
            <a:endParaRPr b="1">
              <a:solidFill>
                <a:srgbClr val="19105F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100"/>
              <a:buChar char="○"/>
            </a:pPr>
            <a:r>
              <a:rPr b="1" lang="en-US">
                <a:solidFill>
                  <a:srgbClr val="19105F"/>
                </a:solidFill>
              </a:rPr>
              <a:t>Yesterday I sent out the deck and recording from 1st session</a:t>
            </a:r>
            <a:endParaRPr b="1">
              <a:solidFill>
                <a:srgbClr val="19105F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100"/>
              <a:buChar char="○"/>
            </a:pPr>
            <a:r>
              <a:rPr b="1" lang="en-US">
                <a:solidFill>
                  <a:srgbClr val="19105F"/>
                </a:solidFill>
              </a:rPr>
              <a:t>Also sent WhatsApp messages  and _____engagment. </a:t>
            </a:r>
            <a:endParaRPr b="1">
              <a:solidFill>
                <a:srgbClr val="19105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100"/>
              <a:buChar char="●"/>
            </a:pPr>
            <a:r>
              <a:rPr b="1" lang="en-US">
                <a:solidFill>
                  <a:srgbClr val="19105F"/>
                </a:solidFill>
              </a:rPr>
              <a:t>2 hour sessions via zoom and whatsapp</a:t>
            </a:r>
            <a:endParaRPr b="1"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9105F"/>
                </a:solidFill>
              </a:rPr>
              <a:t>Following this session you will receive your assignment for tomorrow.</a:t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19105F"/>
                </a:solidFill>
                <a:latin typeface="Montserrat"/>
                <a:ea typeface="Montserrat"/>
                <a:cs typeface="Montserrat"/>
                <a:sym typeface="Montserrat"/>
              </a:rPr>
              <a:t>DAY 2: VOICE: Social Justice Framework</a:t>
            </a:r>
            <a:endParaRPr b="1" sz="1800">
              <a:solidFill>
                <a:srgbClr val="1910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20700" lvl="0" marL="8382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19105F"/>
                </a:solidFill>
                <a:latin typeface="Montserrat"/>
                <a:ea typeface="Montserrat"/>
                <a:cs typeface="Montserrat"/>
                <a:sym typeface="Montserrat"/>
              </a:rPr>
              <a:t>Facilitation Strategies &amp; Community</a:t>
            </a:r>
            <a:endParaRPr sz="1800">
              <a:solidFill>
                <a:srgbClr val="1910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20700" lvl="0" marL="8382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19105F"/>
                </a:solidFill>
                <a:latin typeface="Montserrat"/>
                <a:ea typeface="Montserrat"/>
                <a:cs typeface="Montserrat"/>
                <a:sym typeface="Montserrat"/>
              </a:rPr>
              <a:t>Centering Caregiver Voice &amp; Strengths</a:t>
            </a:r>
            <a:endParaRPr sz="1800">
              <a:solidFill>
                <a:srgbClr val="1910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20700" lvl="0" marL="838200" rtl="0" algn="l">
              <a:spcBef>
                <a:spcPts val="0"/>
              </a:spcBef>
              <a:spcAft>
                <a:spcPts val="0"/>
              </a:spcAft>
              <a:buClr>
                <a:srgbClr val="19105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19105F"/>
                </a:solidFill>
                <a:latin typeface="Montserrat"/>
                <a:ea typeface="Montserrat"/>
                <a:cs typeface="Montserrat"/>
                <a:sym typeface="Montserrat"/>
              </a:rPr>
              <a:t>Navigating Difficult Conversations</a:t>
            </a:r>
            <a:endParaRPr sz="2300">
              <a:solidFill>
                <a:schemeClr val="dk1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a44f1239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a44f1239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3:05-3:25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20-minutes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back to our Community Living Room.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Today we are talking about VOICE!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voice is so important to the young developing brain- talking to babies let’s them know you care about their thoughts- babies can already recognize their mother’s voice when they are born. Voice, smell and touch.  Developing voice is a human’s work.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Opening circle is going to tell us your name and something you love of our life. Do more than tell us- show us by emphasizing the word LOVE.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Then tell us the name of your favorite creature.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then tag someone.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The person you tag will start their Opening with the sound they think your favorite creature might make.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And your are goin to do this activity with all the confidence you can fake. Just plow right through it- be speedy and and don’t correct yourself-if you can;t think of the creature sound - make it up.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La Fuerza Team will start.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MEOW!</a:t>
            </a:r>
            <a:r>
              <a:rPr lang="en-US"/>
              <a:t> I’m Michelle- something I love about my life is that I’m and aunt to my twin nephews. My favorite creature is a Duck..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Q:What’s the value of starting each session with an appreciation?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Gratitude practices do more than just uplift.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As you are aware caregivers are navigating an interaction of issues and multiple barriers to feeling their powerful influence as their child’s most important person.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Get our minds in the game- we all have something to contribute.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This introduction is a story! A story we are telling about ourselves and the work of caring we all do.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Raise your hand if you worked hard today! Your work is hardwood- good work- important work. 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/>
              <a:t>You made time join this community of practice- your individual strengths.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d74089839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d7408983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3:30-3:35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5-minutes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Q:</a:t>
            </a:r>
            <a:r>
              <a:rPr lang="en-US" sz="1300"/>
              <a:t> What is a Community of Practice? PAUSE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Tell: What you know strengthens what I think I know- Your story, your experiences, your learnings strengthen this community.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Listen: Make space for other voices- and lift up another voice.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Reflect: Sometimes we are triggered - or are hearing something that doesn’t sit well with us. Lean in as ask yourself - why am I feeling this way? You will be asked to read-watch or capture your own thinking? It is important you do that so that our conversations are conversations are rich.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Practice: and be active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Be Cool: Let’s assume their are doing their best. Coaching will be be a great time to chop up a deep concern.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Be Kind: Assume your colleague are doing their best. The heart of LP’’s core beliefs is the assumption ath everyone is intelligent. We believe in your intelligence. </a:t>
            </a:r>
            <a:endParaRPr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* our antioppressive approach to curriculum assumes that you already know- and so you won’t find us talk you thru a bunch of technical slides. We will share ideas with you and you will be asked to give us your best thinking.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ZOOM Tips: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REmain Muted to prevent competing noise when another person is speaking and apologies if we have to mute you.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Raise your hand if you want to speak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My role as facilitator is to help us navigate the conversation: hold the ball, pass the ball, keep the ball in the air with questions, and keep time.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Your role is to engage. To play ball.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We need you on camera. Of course if you need to step away you are free to turn your camera off but uts hard to practice engagement with blank screens.</a:t>
            </a:r>
            <a:endParaRPr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d74089839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d7408983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Katherine 2-3 min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Student/Learner Hat</a:t>
            </a:r>
            <a:r>
              <a:rPr lang="en-US">
                <a:solidFill>
                  <a:schemeClr val="dk1"/>
                </a:solidFill>
              </a:rPr>
              <a:t> - As you immerse yourself in this experience, pay attention to: What you found interesting, what you found challenging, what helped you persevere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Facilitator Hat:</a:t>
            </a:r>
            <a:r>
              <a:rPr lang="en-US">
                <a:solidFill>
                  <a:schemeClr val="dk1"/>
                </a:solidFill>
              </a:rPr>
              <a:t> As we go through this training, consider: The facilitation strategies Michelle used during the activities, the prior knowledge or skills you used in this lesson, how this lesson would be implemented with your families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d600c14b8_1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d600c14b8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Mario is the parent of two boys.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d600c14b8_1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d600c14b8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3:25-3:35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10-minutes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https://youtu.be/_6u4byYIhNM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1:42-3:42 (2 minutes)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Q: What’s Happing?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q: What do you see that makes you think that?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q: What else can we find?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if I told you that that Santiago is Mario’s youngest child. </a:t>
            </a:r>
            <a:r>
              <a:rPr lang="en-US"/>
              <a:t>Santiago</a:t>
            </a:r>
            <a:r>
              <a:rPr lang="en-US"/>
              <a:t> is a very agreeable child- however Mario is struggling a little bit with his oldest son Nicoloas.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3 are </a:t>
            </a:r>
            <a:r>
              <a:rPr lang="en-US"/>
              <a:t>grieving</a:t>
            </a:r>
            <a:r>
              <a:rPr lang="en-US"/>
              <a:t> - the mother has left the home making Mario a single dad.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Very busy, very serious and very stressed.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d600c14b8_1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d600c14b8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3:35-3:45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10-minutes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Bring to mind your favorite storyteller from when you were a child. Someone you really loved </a:t>
            </a:r>
            <a:r>
              <a:rPr lang="en-US" sz="1600"/>
              <a:t>listening</a:t>
            </a:r>
            <a:r>
              <a:rPr lang="en-US" sz="1600"/>
              <a:t> to - who are they , what do they sound like, what did they tell you about, how do you feel </a:t>
            </a:r>
            <a:r>
              <a:rPr lang="en-US" sz="1600"/>
              <a:t>remembering</a:t>
            </a:r>
            <a:r>
              <a:rPr lang="en-US" sz="1600"/>
              <a:t> them in this way.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Q: WHo liked </a:t>
            </a:r>
            <a:r>
              <a:rPr lang="en-US" sz="1600"/>
              <a:t>being the talker/ listener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Q: How did it feel to be listen to in that way?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Q: </a:t>
            </a:r>
            <a:r>
              <a:rPr lang="en-US" sz="1600"/>
              <a:t>Uninterrupted</a:t>
            </a:r>
            <a:r>
              <a:rPr lang="en-US" sz="1600"/>
              <a:t>?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HOw might a caregiver in your group need  2 minutes like this?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Facilitation Strategy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Equity</a:t>
            </a:r>
            <a:r>
              <a:rPr lang="en-US" sz="1600"/>
              <a:t> voice and equal exchange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One to share their person - favorite narrator-  who they thought of and why?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sure it?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d600c14b8_1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d600c14b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3:45-3:50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19105F"/>
                </a:solidFill>
              </a:rPr>
              <a:t>5-minutes</a:t>
            </a:r>
            <a:endParaRPr sz="1800"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19105F"/>
                </a:solidFill>
              </a:rPr>
              <a:t>Let’s do a group discussion: In our workshops, we emphasize the use of their voice. After watching, a clip from the story, parents usually share their childhood experiences and their experiences as </a:t>
            </a:r>
            <a:r>
              <a:rPr lang="en-US" sz="1800">
                <a:solidFill>
                  <a:srgbClr val="19105F"/>
                </a:solidFill>
              </a:rPr>
              <a:t>parents</a:t>
            </a:r>
            <a:r>
              <a:rPr lang="en-US" sz="1800">
                <a:solidFill>
                  <a:srgbClr val="19105F"/>
                </a:solidFill>
              </a:rPr>
              <a:t> as well. One of the techniques we use to </a:t>
            </a:r>
            <a:r>
              <a:rPr lang="en-US" sz="1800">
                <a:solidFill>
                  <a:srgbClr val="19105F"/>
                </a:solidFill>
              </a:rPr>
              <a:t>spark</a:t>
            </a:r>
            <a:r>
              <a:rPr lang="en-US" sz="1800">
                <a:solidFill>
                  <a:srgbClr val="19105F"/>
                </a:solidFill>
              </a:rPr>
              <a:t> more conversation among all participants is by presenting a consejo card, like this one. This one says ….. </a:t>
            </a:r>
            <a:endParaRPr sz="1800">
              <a:solidFill>
                <a:srgbClr val="1910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Consejo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</a:t>
            </a:r>
            <a:r>
              <a:rPr lang="en-US"/>
              <a:t>world</a:t>
            </a:r>
            <a:r>
              <a:rPr lang="en-US"/>
              <a:t> voice means so many different things;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Social-emotional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imaginative play and use of voice in reading and </a:t>
            </a:r>
            <a:r>
              <a:rPr lang="en-US"/>
              <a:t>storytelling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opposites, velocity (</a:t>
            </a:r>
            <a:r>
              <a:rPr lang="en-US"/>
              <a:t>science</a:t>
            </a:r>
            <a:r>
              <a:rPr lang="en-US"/>
              <a:t>, engineering), adjectives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Social-emotional again- and music and senses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WHat the biggest benefit - THEY DO IT WITH YOU- in communication with you.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Give me another tip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How might I draw from culture?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914400" y="228600"/>
            <a:ext cx="16459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914400" y="2171700"/>
            <a:ext cx="16459200" cy="7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/>
            </a:lvl4pPr>
            <a:lvl5pPr indent="-4000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/>
            </a:lvl5pPr>
            <a:lvl6pPr indent="-40005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17113569" y="9499702"/>
            <a:ext cx="10977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hyperlink" Target="http://www.youtube.com/watch?v=9aRZLbZFeLU" TargetMode="External"/><Relationship Id="rId6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_6u4byYIhNM" TargetMode="External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4FA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1188468" y="4542138"/>
            <a:ext cx="15911065" cy="2208238"/>
            <a:chOff x="0" y="142875"/>
            <a:chExt cx="21214753" cy="2944318"/>
          </a:xfrm>
        </p:grpSpPr>
        <p:sp>
          <p:nvSpPr>
            <p:cNvPr id="89" name="Google Shape;89;p14"/>
            <p:cNvSpPr txBox="1"/>
            <p:nvPr/>
          </p:nvSpPr>
          <p:spPr>
            <a:xfrm>
              <a:off x="0" y="142875"/>
              <a:ext cx="21214753" cy="2397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7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4"/>
            <p:cNvSpPr txBox="1"/>
            <p:nvPr/>
          </p:nvSpPr>
          <p:spPr>
            <a:xfrm>
              <a:off x="830690" y="2539993"/>
              <a:ext cx="19553400" cy="5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1" sz="3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0">
                  <a:solidFill>
                    <a:srgbClr val="1910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Early Literacy at Home</a:t>
              </a:r>
              <a:endParaRPr b="1" sz="3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45720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0">
                  <a:solidFill>
                    <a:srgbClr val="19105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VOICE: </a:t>
              </a:r>
              <a:r>
                <a:rPr b="1" lang="en-US" sz="3100">
                  <a:solidFill>
                    <a:srgbClr val="19105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Social Justice Framework</a:t>
              </a:r>
              <a:endParaRPr b="1" i="0" sz="44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1" i="0" sz="31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3484059" y="2518446"/>
            <a:ext cx="11319883" cy="350876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1188468" y="-429512"/>
            <a:ext cx="15911064" cy="176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15B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-24600" y="-124975"/>
            <a:ext cx="18337200" cy="190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304675" y="91475"/>
            <a:ext cx="17507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Community Learning Activity</a:t>
            </a:r>
            <a:endParaRPr sz="49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Breakout (15-minutes) 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2157525" y="2178125"/>
            <a:ext cx="13518300" cy="73014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19165E"/>
          </a:solidFill>
          <a:ln cap="flat" cmpd="sng" w="76200">
            <a:solidFill>
              <a:srgbClr val="FF1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1BCFC9"/>
                </a:solidFill>
                <a:latin typeface="Montserrat"/>
                <a:ea typeface="Montserrat"/>
                <a:cs typeface="Montserrat"/>
                <a:sym typeface="Montserrat"/>
              </a:rPr>
              <a:t>With your peer coaches....</a:t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AutoNum type="alphaLcPeriod"/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the approaches and frameworks that inform your work of shifting the caregiver relationship to  power?</a:t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AutoNum type="alphaLcPeriod"/>
            </a:pP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might encouraging a caregiver to tell stories, sing or read to their child in their native language be an act of social justice?</a:t>
            </a:r>
            <a:endParaRPr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75" y="288623"/>
            <a:ext cx="3002129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01225" y="7112275"/>
            <a:ext cx="3002125" cy="30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15B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304675" y="472475"/>
            <a:ext cx="17507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Community Learning Activity</a:t>
            </a:r>
            <a:endParaRPr sz="49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...continued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2321300" y="2178125"/>
            <a:ext cx="13354500" cy="73014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19165E"/>
          </a:solidFill>
          <a:ln cap="flat" cmpd="sng" w="76200">
            <a:solidFill>
              <a:srgbClr val="FF1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Difficult Conversations? 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Share your resource or tool</a:t>
            </a:r>
            <a:r>
              <a:rPr b="1"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3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75" y="288623"/>
            <a:ext cx="3002129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01225" y="7112275"/>
            <a:ext cx="3002125" cy="30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05E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1522975" y="2946500"/>
            <a:ext cx="15510300" cy="6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Tell us your name and share a highlight from the session.</a:t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“A 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highlight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was </a:t>
            </a:r>
            <a:r>
              <a:rPr b="1"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_______________ 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.”</a:t>
            </a:r>
            <a:endParaRPr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Then, tag the next person.</a:t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5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194175" y="0"/>
            <a:ext cx="3014875" cy="9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304675" y="472475"/>
            <a:ext cx="1750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Closing</a:t>
            </a:r>
            <a:r>
              <a:rPr lang="en-US" sz="60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 Circle</a:t>
            </a:r>
            <a:endParaRPr b="1" sz="5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4361050" y="1640100"/>
            <a:ext cx="934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26"/>
          <p:cNvSpPr/>
          <p:nvPr/>
        </p:nvSpPr>
        <p:spPr>
          <a:xfrm rot="-5400000">
            <a:off x="463500" y="376800"/>
            <a:ext cx="9640500" cy="9640500"/>
          </a:xfrm>
          <a:prstGeom prst="wedgeRectCallout">
            <a:avLst>
              <a:gd fmla="val -36281" name="adj1"/>
              <a:gd fmla="val 85364" name="adj2"/>
            </a:avLst>
          </a:prstGeom>
          <a:solidFill>
            <a:srgbClr val="47E6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11116575" y="8988600"/>
            <a:ext cx="6540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FF15B1"/>
                </a:solidFill>
                <a:latin typeface="Montserrat"/>
                <a:ea typeface="Montserrat"/>
                <a:cs typeface="Montserrat"/>
                <a:sym typeface="Montserrat"/>
              </a:rPr>
              <a:t>ANNOUNCEMENTS</a:t>
            </a:r>
            <a:endParaRPr b="1" sz="4600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889650" y="548850"/>
            <a:ext cx="8788200" cy="91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Coaching</a:t>
            </a:r>
            <a:endParaRPr b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19165E"/>
              </a:buClr>
              <a:buSzPts val="3900"/>
              <a:buFont typeface="Montserrat"/>
              <a:buChar char="●"/>
            </a:pP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Sign up!</a:t>
            </a:r>
            <a:endParaRPr b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WhatsApp</a:t>
            </a:r>
            <a:endParaRPr b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19165E"/>
              </a:buClr>
              <a:buSzPts val="3900"/>
              <a:buFont typeface="Montserrat"/>
              <a:buChar char="●"/>
            </a:pP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Respond to the Moment of Connection Video Prompt. </a:t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19165E"/>
              </a:buClr>
              <a:buSzPts val="3900"/>
              <a:buFont typeface="Montserrat"/>
              <a:buChar char="●"/>
            </a:pPr>
            <a:r>
              <a:rPr b="1"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ASSIGNMENT!</a:t>
            </a: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19165E"/>
              </a:buClr>
              <a:buSzPts val="3900"/>
              <a:buFont typeface="Montserrat"/>
              <a:buChar char="●"/>
            </a:pP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Create digital story using a household item</a:t>
            </a:r>
            <a:endParaRPr b="1" i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Visit:</a:t>
            </a:r>
            <a:endParaRPr b="1"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Lafuerzadefamilias.org </a:t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See you tomorrow!</a:t>
            </a:r>
            <a:endParaRPr sz="39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/>
        </p:nvSpPr>
        <p:spPr>
          <a:xfrm>
            <a:off x="765865" y="2992755"/>
            <a:ext cx="16756200" cy="5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Contact: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Michelle López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michellel@literacypartners.org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www.lafuerzadefamilias.org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@fuerzafamlatina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25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@fuerzafamlatina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 b="0" l="0" r="12319" t="12319"/>
          <a:stretch/>
        </p:blipFill>
        <p:spPr>
          <a:xfrm>
            <a:off x="8573940" y="8489885"/>
            <a:ext cx="1916170" cy="191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7720" y="8871143"/>
            <a:ext cx="1054409" cy="87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8234" y="9022824"/>
            <a:ext cx="1300576" cy="56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 rotWithShape="1">
          <a:blip r:embed="rId6">
            <a:alphaModFix/>
          </a:blip>
          <a:srcRect b="0" l="0" r="1136" t="0"/>
          <a:stretch/>
        </p:blipFill>
        <p:spPr>
          <a:xfrm>
            <a:off x="11077272" y="8965951"/>
            <a:ext cx="2293009" cy="6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05E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407575" y="2615825"/>
            <a:ext cx="11150400" cy="6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AutoNum type="arabicPeriod"/>
            </a:pPr>
            <a:r>
              <a:rPr lang="en-US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Please rename your zoom image to: 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Organization Initials, Your Name</a:t>
            </a:r>
            <a:endParaRPr b="1"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BSI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= Be Strong International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FIU 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= Florida International University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UM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= University of Miami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MCT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= Miami Children’s Trust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M-DCPS</a:t>
            </a:r>
            <a:r>
              <a:rPr lang="en-US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= Miami-Dade County Public Schools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AutoNum type="arabicPeriod"/>
            </a:pPr>
            <a:r>
              <a:rPr lang="en-US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 you have your cafecito? See you at </a:t>
            </a:r>
            <a:r>
              <a:rPr b="1" lang="en-US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3:05 pm</a:t>
            </a:r>
            <a:r>
              <a:rPr lang="en-US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2878950" y="7684725"/>
            <a:ext cx="5234400" cy="15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FF15B1"/>
                </a:solidFill>
                <a:latin typeface="Roboto"/>
                <a:ea typeface="Roboto"/>
                <a:cs typeface="Roboto"/>
                <a:sym typeface="Roboto"/>
              </a:rPr>
              <a:t>Music: </a:t>
            </a:r>
            <a:endParaRPr b="1" sz="2900">
              <a:solidFill>
                <a:srgbClr val="FF15B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900">
                <a:solidFill>
                  <a:srgbClr val="FF15B1"/>
                </a:solidFill>
                <a:latin typeface="Roboto"/>
                <a:ea typeface="Roboto"/>
                <a:cs typeface="Roboto"/>
                <a:sym typeface="Roboto"/>
              </a:rPr>
              <a:t>De Colores by Las Cafeteras</a:t>
            </a:r>
            <a:endParaRPr b="1" sz="2900">
              <a:solidFill>
                <a:srgbClr val="FF15B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534929" y="193448"/>
            <a:ext cx="6402901" cy="19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2102275" y="500625"/>
            <a:ext cx="5812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Early Literacy at Home</a:t>
            </a:r>
            <a:r>
              <a:rPr lang="en-US" sz="3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Day 2: VOICE</a:t>
            </a:r>
            <a:endParaRPr sz="37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1075350" y="2539625"/>
            <a:ext cx="7038000" cy="4631700"/>
          </a:xfrm>
          <a:prstGeom prst="rect">
            <a:avLst/>
          </a:prstGeom>
          <a:solidFill>
            <a:srgbClr val="FF15B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5350" y="2608850"/>
            <a:ext cx="7037999" cy="4493256"/>
          </a:xfrm>
          <a:prstGeom prst="rect">
            <a:avLst/>
          </a:prstGeom>
          <a:noFill/>
          <a:ln cap="flat" cmpd="sng" w="76200">
            <a:solidFill>
              <a:srgbClr val="FF15B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ast Los Angeles' Las Cafeteras, Seattle born Johanna Chase and Austin, TX's Gina Chavez come together to perform &quot;De Colores&quot; in the living room of Synchronicity L.A." id="104" name="Google Shape;104;p15" title="De Colores with Las Cafeteras, Gina Chavez and Johanna Chas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27750" y="8824850"/>
            <a:ext cx="1785600" cy="133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05E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472275" y="2568725"/>
            <a:ext cx="17507400" cy="8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Tell us your name and tell us one thing you </a:t>
            </a:r>
            <a:r>
              <a:rPr b="1" lang="en-US" sz="4800">
                <a:solidFill>
                  <a:srgbClr val="FF15B1"/>
                </a:solidFill>
                <a:latin typeface="Montserrat"/>
                <a:ea typeface="Montserrat"/>
                <a:cs typeface="Montserrat"/>
                <a:sym typeface="Montserrat"/>
              </a:rPr>
              <a:t>love</a:t>
            </a:r>
            <a:r>
              <a:rPr lang="en-US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about your life. Then make the sound of your favorite creature.</a:t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           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I’m ____________. </a:t>
            </a:r>
            <a:endParaRPr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Something about my life that I really </a:t>
            </a:r>
            <a:r>
              <a:rPr b="1" i="1" lang="en-US" sz="5000">
                <a:solidFill>
                  <a:srgbClr val="FF15B1"/>
                </a:solidFill>
                <a:latin typeface="Montserrat"/>
                <a:ea typeface="Montserrat"/>
                <a:cs typeface="Montserrat"/>
                <a:sym typeface="Montserrat"/>
              </a:rPr>
              <a:t>love</a:t>
            </a:r>
            <a:r>
              <a:rPr lang="en-US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is ________. My favorite creature is________.”</a:t>
            </a:r>
            <a:endParaRPr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Then, tag the next person.</a:t>
            </a: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194175" y="0"/>
            <a:ext cx="3014875" cy="9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304675" y="472475"/>
            <a:ext cx="1750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Opening Circle</a:t>
            </a:r>
            <a:endParaRPr b="1" sz="5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4361050" y="1640100"/>
            <a:ext cx="934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963" y="4797075"/>
            <a:ext cx="1473298" cy="128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05E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/>
        </p:nvSpPr>
        <p:spPr>
          <a:xfrm>
            <a:off x="249150" y="3015225"/>
            <a:ext cx="17507400" cy="75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Tell: 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Share what you know.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Listen: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Make space for other voices.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Reflect: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Lean into discomfort, “</a:t>
            </a:r>
            <a:r>
              <a:rPr i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do I feel this way?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Practice: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Try something new.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Cool: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Center the dignity and respect of caregivers, their children and their “homes.”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Char char="●"/>
            </a:pPr>
            <a:r>
              <a:rPr b="1"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Kind: </a:t>
            </a:r>
            <a:r>
              <a:rPr lang="en-US" sz="4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Assume the best of your colleagues and yourself.</a:t>
            </a:r>
            <a:endParaRPr sz="4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Want to add to the list? DROP it into the chat.</a:t>
            </a:r>
            <a:endParaRPr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194175" y="0"/>
            <a:ext cx="3014875" cy="9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265675" y="146225"/>
            <a:ext cx="175074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Community of Practice</a:t>
            </a:r>
            <a:endParaRPr sz="60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Working Agreements</a:t>
            </a:r>
            <a:endParaRPr b="1" sz="47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05E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/>
        </p:nvSpPr>
        <p:spPr>
          <a:xfrm>
            <a:off x="380875" y="2592725"/>
            <a:ext cx="9755400" cy="89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Facilitator Hat: </a:t>
            </a:r>
            <a:r>
              <a:rPr lang="en-US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 we go through this training, consider: The facilitation strategies that were used during the activities, the prior knowledge or skills you used in this lesson, how this lesson would be implemented with your caregivers, etc.</a:t>
            </a:r>
            <a:endParaRPr sz="3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Participant Hat:</a:t>
            </a:r>
            <a:r>
              <a:rPr lang="en-US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As you immerse yourself in this experience, pay attention to: What you found interesting, what you found challenging, what helped you persevere.</a:t>
            </a:r>
            <a:endParaRPr sz="3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194175" y="0"/>
            <a:ext cx="3014875" cy="9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304675" y="472475"/>
            <a:ext cx="1750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Facilitator &amp; Participant Hat </a:t>
            </a:r>
            <a:endParaRPr b="1" sz="5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4361050" y="1640100"/>
            <a:ext cx="934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76465">
            <a:off x="10483728" y="2941102"/>
            <a:ext cx="3975192" cy="19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73478">
            <a:off x="14031675" y="4527897"/>
            <a:ext cx="3494474" cy="277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8560">
            <a:off x="9677920" y="6130112"/>
            <a:ext cx="5586812" cy="376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CFC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/>
          <p:nvPr/>
        </p:nvSpPr>
        <p:spPr>
          <a:xfrm>
            <a:off x="-24600" y="-124975"/>
            <a:ext cx="18337200" cy="189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600" y="2222525"/>
            <a:ext cx="8905179" cy="61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2825" y="2222525"/>
            <a:ext cx="8905174" cy="61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1343250" y="245250"/>
            <a:ext cx="15601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19165E"/>
                </a:solidFill>
                <a:latin typeface="Montserrat"/>
                <a:ea typeface="Montserrat"/>
                <a:cs typeface="Montserrat"/>
                <a:sym typeface="Montserrat"/>
              </a:rPr>
              <a:t>Mario &amp; Santiago</a:t>
            </a:r>
            <a:endParaRPr sz="5800">
              <a:solidFill>
                <a:srgbClr val="1916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 b="15654" l="0" r="0" t="15654"/>
          <a:stretch/>
        </p:blipFill>
        <p:spPr>
          <a:xfrm>
            <a:off x="194175" y="0"/>
            <a:ext cx="3014875" cy="9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CFC9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n este video, Gaby Rivero es acompañada por nuestra madre líder Lourdes de la Cruz, para discutir el valor de leerle a los niños desde temprana edad. Vemos a un padre usando voces graciosas para animar un libro y siguiendo la corriente de su hijo.&#10;&#10;Duración 4 min. 49 seg.&#10;&#10;In this video, Gaby Rivero is joined by our parent leader Lourdes de la Cruz, to discuss the value of reading to children at an early age.  We see a dad using funny voices to animate a book and following his child's lead.&#10;&#10;Duration 4 min. 49 sec." id="151" name="Google Shape;151;p20" title="Lectura - Juntas en Casa [La Fuerza de Familias Latinas]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15B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-24600" y="-124975"/>
            <a:ext cx="18337200" cy="230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304675" y="472475"/>
            <a:ext cx="17507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Community Learning Activity</a:t>
            </a:r>
            <a:endParaRPr sz="49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Listening Exchange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2157525" y="2178125"/>
            <a:ext cx="13518300" cy="73014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19165E"/>
          </a:solidFill>
          <a:ln cap="flat" cmpd="sng" w="76200">
            <a:solidFill>
              <a:srgbClr val="FF1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1BCF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1BCFC9"/>
                </a:solidFill>
                <a:latin typeface="Montserrat"/>
                <a:ea typeface="Montserrat"/>
                <a:cs typeface="Montserrat"/>
                <a:sym typeface="Montserrat"/>
              </a:rPr>
              <a:t>Pair share....</a:t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Char char="●"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One person is telling and the other listening. 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Char char="●"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Each person speaks for 2 minutes uninterrupted. 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Char char="●"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Person speaking keeps the time.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Char char="●"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Switch- do not comment on what the other person said.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ontserrat"/>
              <a:buChar char="●"/>
            </a:pPr>
            <a:r>
              <a:rPr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Listen like you care about the speaker.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15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75" y="288623"/>
            <a:ext cx="3002129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25450" y="6721450"/>
            <a:ext cx="3414150" cy="375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CB4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3877075" y="2803675"/>
            <a:ext cx="1164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7362225" y="24300"/>
            <a:ext cx="1092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7922275" y="613800"/>
            <a:ext cx="9786000" cy="899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8393875" y="938050"/>
            <a:ext cx="9078600" cy="8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CONSEJO</a:t>
            </a:r>
            <a:endParaRPr b="1"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Voice</a:t>
            </a:r>
            <a:endParaRPr b="1"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Your child develops their voice while communicating with you.</a:t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8950" lvl="0" marL="914400" rtl="0" algn="l">
              <a:spcBef>
                <a:spcPts val="0"/>
              </a:spcBef>
              <a:spcAft>
                <a:spcPts val="0"/>
              </a:spcAft>
              <a:buClr>
                <a:srgbClr val="19105E"/>
              </a:buClr>
              <a:buSzPts val="4100"/>
              <a:buFont typeface="Montserrat"/>
              <a:buChar char="●"/>
            </a:pP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Tell me, what </a:t>
            </a: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you’re</a:t>
            </a: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 thinking.</a:t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8950" lvl="0" marL="914400" rtl="0" algn="l">
              <a:spcBef>
                <a:spcPts val="0"/>
              </a:spcBef>
              <a:spcAft>
                <a:spcPts val="0"/>
              </a:spcAft>
              <a:buClr>
                <a:srgbClr val="19105E"/>
              </a:buClr>
              <a:buSzPts val="4100"/>
              <a:buFont typeface="Montserrat"/>
              <a:buChar char="●"/>
            </a:pP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What sound does a lion make?</a:t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8950" lvl="0" marL="914400" rtl="0" algn="l">
              <a:spcBef>
                <a:spcPts val="0"/>
              </a:spcBef>
              <a:spcAft>
                <a:spcPts val="0"/>
              </a:spcAft>
              <a:buClr>
                <a:srgbClr val="19105E"/>
              </a:buClr>
              <a:buSzPts val="4100"/>
              <a:buFont typeface="Montserrat"/>
              <a:buChar char="●"/>
            </a:pP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Say it fast, n</a:t>
            </a: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ow</a:t>
            </a: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 slow.</a:t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8950" lvl="0" marL="914400" rtl="0" algn="l">
              <a:spcBef>
                <a:spcPts val="0"/>
              </a:spcBef>
              <a:spcAft>
                <a:spcPts val="0"/>
              </a:spcAft>
              <a:buClr>
                <a:srgbClr val="19105E"/>
              </a:buClr>
              <a:buSzPts val="4100"/>
              <a:buFont typeface="Montserrat"/>
              <a:buChar char="●"/>
            </a:pPr>
            <a:r>
              <a:rPr lang="en-US" sz="41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That is music to my ears.</a:t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7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What stories can your </a:t>
            </a:r>
            <a:endParaRPr b="1" i="1" sz="47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7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unique voice tell</a:t>
            </a:r>
            <a:r>
              <a:rPr b="1" i="1" lang="en-US" sz="4700">
                <a:solidFill>
                  <a:srgbClr val="19105E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i="1" sz="4700">
              <a:solidFill>
                <a:srgbClr val="1910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7348576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